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7" r:id="rId5"/>
    <p:sldId id="263" r:id="rId6"/>
    <p:sldId id="296" r:id="rId7"/>
    <p:sldId id="297" r:id="rId8"/>
    <p:sldId id="298" r:id="rId9"/>
    <p:sldId id="289" r:id="rId10"/>
    <p:sldId id="288" r:id="rId11"/>
    <p:sldId id="287" r:id="rId12"/>
    <p:sldId id="290" r:id="rId13"/>
    <p:sldId id="291" r:id="rId14"/>
    <p:sldId id="292" r:id="rId15"/>
    <p:sldId id="293" r:id="rId16"/>
    <p:sldId id="285" r:id="rId17"/>
    <p:sldId id="286" r:id="rId18"/>
    <p:sldId id="266" r:id="rId19"/>
    <p:sldId id="260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94" r:id="rId28"/>
    <p:sldId id="295" r:id="rId2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2424" autoAdjust="0"/>
  </p:normalViewPr>
  <p:slideViewPr>
    <p:cSldViewPr snapToGrid="0">
      <p:cViewPr varScale="1">
        <p:scale>
          <a:sx n="110" d="100"/>
          <a:sy n="110" d="100"/>
        </p:scale>
        <p:origin x="114" y="12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48"/>
    </p:cViewPr>
  </p:sorterViewPr>
  <p:notesViewPr>
    <p:cSldViewPr snapToGrid="0">
      <p:cViewPr varScale="1">
        <p:scale>
          <a:sx n="51" d="100"/>
          <a:sy n="51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BCAFC7A-71DD-4C2C-B63D-60FDC7DD5449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DA6FC261-E491-4C42-A663-B95247CC46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031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D85ECAFD-F005-4163-B10D-85806DC43F93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333E963C-1534-4F8D-B2A7-66D81AA259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850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92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91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01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679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9761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8910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0632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0579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896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31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275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4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359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1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511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166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89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400" cap="sm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276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0" name="Picture Placeholder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1" name="Picture Placeholder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430213"/>
            <a:ext cx="7423149" cy="5826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3" r:id="rId14"/>
    <p:sldLayoutId id="2147483665" r:id="rId15"/>
    <p:sldLayoutId id="2147483669" r:id="rId16"/>
    <p:sldLayoutId id="2147483670" r:id="rId17"/>
    <p:sldLayoutId id="2147483658" r:id="rId18"/>
    <p:sldLayoutId id="2147483659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ctrTitle"/>
          </p:nvPr>
        </p:nvSpPr>
        <p:spPr>
          <a:xfrm>
            <a:off x="1049447" y="539261"/>
            <a:ext cx="8825658" cy="2561719"/>
          </a:xfrm>
        </p:spPr>
        <p:txBody>
          <a:bodyPr/>
          <a:lstStyle/>
          <a:p>
            <a:r>
              <a:rPr lang="en-US" sz="6000" dirty="0"/>
              <a:t>Bradley Beach Board of Education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2024-2025 </a:t>
            </a:r>
            <a:r>
              <a:rPr lang="en-US" sz="2800" dirty="0">
                <a:solidFill>
                  <a:schemeClr val="tx1"/>
                </a:solidFill>
              </a:rPr>
              <a:t>Budget Presentation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Thursday July 11, 2024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70368" y="128726"/>
            <a:ext cx="10800784" cy="885262"/>
          </a:xfrm>
        </p:spPr>
        <p:txBody>
          <a:bodyPr/>
          <a:lstStyle/>
          <a:p>
            <a:r>
              <a:rPr lang="en-US" sz="3200" dirty="0"/>
              <a:t>Strategic Planning Alignment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387658" y="1158536"/>
            <a:ext cx="11416684" cy="5699464"/>
          </a:xfrm>
        </p:spPr>
        <p:txBody>
          <a:bodyPr>
            <a:normAutofit/>
          </a:bodyPr>
          <a:lstStyle/>
          <a:p>
            <a:r>
              <a:rPr lang="en-US" dirty="0"/>
              <a:t>Prioritizing goals aligned with the Five-Year Strategic Plan.</a:t>
            </a:r>
          </a:p>
          <a:p>
            <a:r>
              <a:rPr lang="en-US" dirty="0"/>
              <a:t>Alignment of standards based report cards with revised NJ Student Learning Standards.</a:t>
            </a:r>
          </a:p>
          <a:p>
            <a:r>
              <a:rPr lang="en-US" dirty="0"/>
              <a:t>Plan for and begin to renovate and upgrade infrastructure based on Facilities Needs Assessment</a:t>
            </a:r>
          </a:p>
          <a:p>
            <a:r>
              <a:rPr lang="en-US" dirty="0"/>
              <a:t>Enhance Multilingual Learner programs with improved strategies.</a:t>
            </a:r>
          </a:p>
          <a:p>
            <a:r>
              <a:rPr lang="en-US" dirty="0"/>
              <a:t>Maintaining and strengthening parent and community engagement.</a:t>
            </a:r>
          </a:p>
          <a:p>
            <a:r>
              <a:rPr lang="en-US" dirty="0"/>
              <a:t>Continued Support for Parent Liaison</a:t>
            </a:r>
          </a:p>
          <a:p>
            <a:r>
              <a:rPr lang="en-US" dirty="0"/>
              <a:t>Deliver parent workshops for enhanced engagement and partnership.</a:t>
            </a:r>
          </a:p>
          <a:p>
            <a:r>
              <a:rPr lang="en-US" dirty="0"/>
              <a:t>Maintain and Expand wellness programs for staff and students based on data.</a:t>
            </a:r>
          </a:p>
          <a:p>
            <a:r>
              <a:rPr lang="en-US" dirty="0"/>
              <a:t>Maintaining athletics, Arts and Music programs for holistic student experience</a:t>
            </a:r>
          </a:p>
          <a:p>
            <a:r>
              <a:rPr lang="en-US" dirty="0"/>
              <a:t>Investments in co-curricular activities and Field Trips</a:t>
            </a:r>
          </a:p>
        </p:txBody>
      </p:sp>
    </p:spTree>
    <p:extLst>
      <p:ext uri="{BB962C8B-B14F-4D97-AF65-F5344CB8AC3E}">
        <p14:creationId xmlns:p14="http://schemas.microsoft.com/office/powerpoint/2010/main" val="19150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70368" y="128726"/>
            <a:ext cx="10800784" cy="885262"/>
          </a:xfrm>
        </p:spPr>
        <p:txBody>
          <a:bodyPr/>
          <a:lstStyle/>
          <a:p>
            <a:r>
              <a:rPr lang="en-US" sz="3200" dirty="0"/>
              <a:t>Infrastructure and Technology Investments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326698" y="2064227"/>
            <a:ext cx="11416684" cy="3361213"/>
          </a:xfrm>
        </p:spPr>
        <p:txBody>
          <a:bodyPr>
            <a:noAutofit/>
          </a:bodyPr>
          <a:lstStyle/>
          <a:p>
            <a:r>
              <a:rPr lang="en-US" dirty="0"/>
              <a:t>Maintaining and upgrading secure physical infrastructure.</a:t>
            </a:r>
          </a:p>
          <a:p>
            <a:r>
              <a:rPr lang="en-US" dirty="0"/>
              <a:t>Maintaining and upgrading physical plant</a:t>
            </a:r>
          </a:p>
          <a:p>
            <a:r>
              <a:rPr lang="en-US" dirty="0"/>
              <a:t>Continued support for technology integration for 21st-century digital literacy.</a:t>
            </a:r>
          </a:p>
          <a:p>
            <a:r>
              <a:rPr lang="en-US" dirty="0"/>
              <a:t>Maintenance of technology program with a 1:1 student-device ratio.</a:t>
            </a:r>
          </a:p>
          <a:p>
            <a:r>
              <a:rPr lang="en-US" dirty="0"/>
              <a:t>Investing in technology and maintaining digital literacy programs.</a:t>
            </a:r>
          </a:p>
        </p:txBody>
      </p:sp>
    </p:spTree>
    <p:extLst>
      <p:ext uri="{BB962C8B-B14F-4D97-AF65-F5344CB8AC3E}">
        <p14:creationId xmlns:p14="http://schemas.microsoft.com/office/powerpoint/2010/main" val="134376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70368" y="128726"/>
            <a:ext cx="11233974" cy="876209"/>
          </a:xfrm>
        </p:spPr>
        <p:txBody>
          <a:bodyPr/>
          <a:lstStyle/>
          <a:p>
            <a:r>
              <a:rPr lang="en-US" sz="3200" dirty="0"/>
              <a:t>Comprehensive Support for Student Wellness and Engagement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387658" y="1393667"/>
            <a:ext cx="11416684" cy="4693624"/>
          </a:xfrm>
        </p:spPr>
        <p:txBody>
          <a:bodyPr>
            <a:noAutofit/>
          </a:bodyPr>
          <a:lstStyle/>
          <a:p>
            <a:r>
              <a:rPr lang="en-US" dirty="0"/>
              <a:t>Support for student and staff wellness programs.</a:t>
            </a:r>
          </a:p>
          <a:p>
            <a:r>
              <a:rPr lang="en-US" dirty="0"/>
              <a:t>Full time Guidance Counselor</a:t>
            </a:r>
          </a:p>
          <a:p>
            <a:r>
              <a:rPr lang="en-US" dirty="0"/>
              <a:t>Opportunities for small group counseling sessions to support students.</a:t>
            </a:r>
          </a:p>
          <a:p>
            <a:r>
              <a:rPr lang="en-US" dirty="0"/>
              <a:t>Training and resources for staff to enhance wellness support.</a:t>
            </a:r>
          </a:p>
          <a:p>
            <a:r>
              <a:rPr lang="en-US" dirty="0"/>
              <a:t>Resources to support Social and Emotional Learning Programs </a:t>
            </a:r>
          </a:p>
          <a:p>
            <a:r>
              <a:rPr lang="en-US" dirty="0"/>
              <a:t>Continued development of Morning Meetings for student well-being.</a:t>
            </a:r>
          </a:p>
          <a:p>
            <a:r>
              <a:rPr lang="en-US" dirty="0"/>
              <a:t>Supporting character education and Morning Meetings.</a:t>
            </a:r>
          </a:p>
          <a:p>
            <a:r>
              <a:rPr lang="en-US" dirty="0"/>
              <a:t>Professional Learning Communities for enhanced teacher collaboration.</a:t>
            </a:r>
          </a:p>
          <a:p>
            <a:r>
              <a:rPr lang="en-US" dirty="0"/>
              <a:t>Athletics and sports programs to encourage physical wellness.</a:t>
            </a:r>
          </a:p>
          <a:p>
            <a:r>
              <a:rPr lang="en-US" dirty="0"/>
              <a:t>Maintenance of multiple Before and After School Extra-Curricular Activities</a:t>
            </a:r>
          </a:p>
        </p:txBody>
      </p:sp>
    </p:spTree>
    <p:extLst>
      <p:ext uri="{BB962C8B-B14F-4D97-AF65-F5344CB8AC3E}">
        <p14:creationId xmlns:p14="http://schemas.microsoft.com/office/powerpoint/2010/main" val="278381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672237" y="182752"/>
            <a:ext cx="9404723" cy="1400530"/>
          </a:xfrm>
        </p:spPr>
        <p:txBody>
          <a:bodyPr/>
          <a:lstStyle/>
          <a:p>
            <a:r>
              <a:rPr lang="en-US" sz="3200" dirty="0" smtClean="0"/>
              <a:t>General Fund State Aid Reduction</a:t>
            </a:r>
            <a:endParaRPr lang="en-US" sz="32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525219"/>
              </p:ext>
            </p:extLst>
          </p:nvPr>
        </p:nvGraphicFramePr>
        <p:xfrm>
          <a:off x="829562" y="768420"/>
          <a:ext cx="9542348" cy="596577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237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1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83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6581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Year </a:t>
                      </a:r>
                      <a:endParaRPr lang="en-US" sz="16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Amount</a:t>
                      </a:r>
                      <a:endParaRPr lang="en-US" sz="16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Source</a:t>
                      </a:r>
                      <a:endParaRPr lang="en-US" sz="16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2017-2018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$21,429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Non S2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2018-2019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28,159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S2</a:t>
                      </a:r>
                      <a:r>
                        <a:rPr lang="en-US" sz="1600" baseline="0" dirty="0" smtClean="0"/>
                        <a:t> (The district was initially receiving an additional $43,541. Non S2 cut of $43,541 and an S2 cut of $28,159. Amount over uncapped aid multiplied by 5%  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2019-2020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62,531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S2 (Amount of over uncapped aid multiplied</a:t>
                      </a:r>
                      <a:r>
                        <a:rPr lang="en-US" sz="1600" baseline="0" dirty="0" smtClean="0"/>
                        <a:t> by 13%)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2020-2021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100,107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S2 (Amount of over uncapped aid multiplied</a:t>
                      </a:r>
                      <a:r>
                        <a:rPr lang="en-US" sz="1600" baseline="0" dirty="0" smtClean="0"/>
                        <a:t> by 23%)</a:t>
                      </a:r>
                      <a:endParaRPr lang="en-US" sz="1600" dirty="0" smtClean="0"/>
                    </a:p>
                    <a:p>
                      <a:pPr algn="r"/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2021-2022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131,850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S2 (Amount of over uncapped aid multiplied</a:t>
                      </a:r>
                      <a:r>
                        <a:rPr lang="en-US" sz="1600" baseline="0" dirty="0" smtClean="0"/>
                        <a:t> by 37%)</a:t>
                      </a:r>
                      <a:endParaRPr lang="en-US" sz="1600" dirty="0" smtClean="0"/>
                    </a:p>
                    <a:p>
                      <a:pPr algn="r"/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2022-2023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146,232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S2 (Amount of over uncapped aid multiplied</a:t>
                      </a:r>
                      <a:r>
                        <a:rPr lang="en-US" sz="1600" baseline="0" dirty="0" smtClean="0"/>
                        <a:t> by 55%)</a:t>
                      </a:r>
                      <a:endParaRPr lang="en-US" sz="1600" dirty="0" smtClean="0"/>
                    </a:p>
                    <a:p>
                      <a:pPr algn="r"/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2023-2024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120,042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S2 (Amount of over uncapped aid multiplied</a:t>
                      </a:r>
                      <a:r>
                        <a:rPr lang="en-US" sz="1600" baseline="0" dirty="0" smtClean="0"/>
                        <a:t> by 76%)</a:t>
                      </a:r>
                      <a:endParaRPr lang="en-US" sz="1600" dirty="0" smtClean="0"/>
                    </a:p>
                    <a:p>
                      <a:pPr algn="r"/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2024-2025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51,707</a:t>
                      </a:r>
                      <a:endParaRPr lang="en-US" sz="1600" u="sng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S2 </a:t>
                      </a:r>
                      <a:r>
                        <a:rPr lang="en-US" sz="1600" dirty="0" smtClean="0"/>
                        <a:t>(Amount of over uncapped aid multiplied</a:t>
                      </a:r>
                      <a:r>
                        <a:rPr lang="en-US" sz="1600" baseline="0" dirty="0" smtClean="0"/>
                        <a:t> by 100%)</a:t>
                      </a:r>
                      <a:endParaRPr lang="en-US" sz="1600" dirty="0" smtClean="0"/>
                    </a:p>
                    <a:p>
                      <a:pPr algn="r"/>
                      <a:endParaRPr lang="en-US" sz="1600" u="none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$662,057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19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672237" y="182752"/>
            <a:ext cx="9404723" cy="1400530"/>
          </a:xfrm>
        </p:spPr>
        <p:txBody>
          <a:bodyPr/>
          <a:lstStyle/>
          <a:p>
            <a:r>
              <a:rPr lang="en-US" sz="3200" dirty="0" smtClean="0"/>
              <a:t>General Fund State Aid Reduction</a:t>
            </a:r>
            <a:endParaRPr lang="en-US" sz="32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936703"/>
              </p:ext>
            </p:extLst>
          </p:nvPr>
        </p:nvGraphicFramePr>
        <p:xfrm>
          <a:off x="672237" y="1229974"/>
          <a:ext cx="10317980" cy="51359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141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1293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Year </a:t>
                      </a:r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Amount</a:t>
                      </a:r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67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</a:t>
                      </a:r>
                      <a:r>
                        <a:rPr lang="en-US" sz="2000" baseline="0" dirty="0" smtClean="0"/>
                        <a:t> S2 Reduction</a:t>
                      </a:r>
                      <a:endParaRPr lang="en-US" sz="2000" dirty="0" smtClean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$640,628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67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 Non S2 Reduction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$21,429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671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367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General Fund State Aid in 2016-2017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$1,071,447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367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S2 Reduction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(640,628)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67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Non</a:t>
                      </a:r>
                      <a:r>
                        <a:rPr lang="en-US" sz="2000" baseline="0" dirty="0" smtClean="0"/>
                        <a:t> S2 reduction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sng" dirty="0" smtClean="0"/>
                        <a:t>(21,429)</a:t>
                      </a:r>
                      <a:endParaRPr lang="en-US" sz="2000" u="sng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367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2024-2025</a:t>
                      </a:r>
                      <a:r>
                        <a:rPr lang="en-US" sz="2000" baseline="0" dirty="0" smtClean="0"/>
                        <a:t> General Fund State Aid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$409,390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368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General Fund Revenues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763128"/>
              </p:ext>
            </p:extLst>
          </p:nvPr>
        </p:nvGraphicFramePr>
        <p:xfrm>
          <a:off x="716786" y="1152983"/>
          <a:ext cx="10760442" cy="555730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9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5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6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6581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2023-2024 </a:t>
                      </a:r>
                      <a:r>
                        <a:rPr lang="en-US" sz="1800" b="0" dirty="0"/>
                        <a:t>Revised Revenues</a:t>
                      </a:r>
                      <a:r>
                        <a:rPr lang="en-US" sz="1800" b="0" baseline="0" dirty="0"/>
                        <a:t> (as of </a:t>
                      </a:r>
                      <a:r>
                        <a:rPr lang="en-US" sz="1800" b="0" baseline="0" dirty="0" smtClean="0"/>
                        <a:t>2/1/24)</a:t>
                      </a:r>
                      <a:endParaRPr lang="en-US" sz="18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2024-2025</a:t>
                      </a:r>
                      <a:r>
                        <a:rPr lang="en-US" sz="1800" b="0" baseline="0" dirty="0" smtClean="0"/>
                        <a:t> </a:t>
                      </a:r>
                      <a:r>
                        <a:rPr lang="en-US" sz="1800" b="0" baseline="0" dirty="0"/>
                        <a:t>Proposed Revenues</a:t>
                      </a:r>
                      <a:endParaRPr lang="en-US" sz="18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800" dirty="0"/>
                        <a:t>State Aid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$461,097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$409,390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Stabilized School Budget Aid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$23,268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88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Fund Balance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422,253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393,731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478322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800" dirty="0"/>
                        <a:t>Withdrawal Maintenance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dirty="0"/>
                        <a:t> Reserve.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35,000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800" dirty="0"/>
                        <a:t>Withdrawal</a:t>
                      </a:r>
                      <a:r>
                        <a:rPr lang="en-US" sz="1800" baseline="0" dirty="0"/>
                        <a:t> Capital Reserve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800" dirty="0"/>
                        <a:t>Unrestricted Miscellaneous</a:t>
                      </a:r>
                      <a:r>
                        <a:rPr lang="en-US" sz="1800" baseline="0" dirty="0"/>
                        <a:t> Revenue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14,750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23,900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800" dirty="0"/>
                        <a:t>Tuition From</a:t>
                      </a:r>
                      <a:r>
                        <a:rPr lang="en-US" sz="1800" baseline="0" dirty="0"/>
                        <a:t> Individuals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15,250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6,100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800" dirty="0"/>
                        <a:t>Adjustment</a:t>
                      </a:r>
                      <a:r>
                        <a:rPr lang="en-US" sz="1800" baseline="0" dirty="0"/>
                        <a:t> for Prior Year Encumbrances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6,172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n/a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800" dirty="0"/>
                        <a:t>Tax Levy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6,706,612</a:t>
                      </a:r>
                      <a:endParaRPr lang="en-US" sz="1800" u="sng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6,997,098</a:t>
                      </a:r>
                      <a:endParaRPr lang="en-US" sz="1800" u="sng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800" dirty="0"/>
                        <a:t>Total General</a:t>
                      </a:r>
                      <a:r>
                        <a:rPr lang="en-US" sz="1800" baseline="0" dirty="0"/>
                        <a:t> Fund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$7,626,134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$7,888,487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General Fund Balance</a:t>
            </a:r>
          </a:p>
        </p:txBody>
      </p:sp>
      <p:sp>
        <p:nvSpPr>
          <p:cNvPr id="5" name="Rectangle 4"/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2976282"/>
          </a:xfrm>
        </p:spPr>
        <p:txBody>
          <a:bodyPr>
            <a:normAutofit/>
          </a:bodyPr>
          <a:lstStyle/>
          <a:p>
            <a:r>
              <a:rPr lang="en-US" sz="2400" dirty="0"/>
              <a:t>In essence the Board’s Savings Account</a:t>
            </a:r>
          </a:p>
          <a:p>
            <a:r>
              <a:rPr lang="en-US" sz="2400" dirty="0"/>
              <a:t>Limited by law to the greater of $250,000 plus allowable adjustments or 2% of the general fund budget plus allowable adjustments</a:t>
            </a:r>
          </a:p>
          <a:p>
            <a:r>
              <a:rPr lang="en-US" sz="2400" dirty="0"/>
              <a:t>Fluctuates from year to year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General Fund Appropriations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0547793"/>
              </p:ext>
            </p:extLst>
          </p:nvPr>
        </p:nvGraphicFramePr>
        <p:xfrm>
          <a:off x="962636" y="2263653"/>
          <a:ext cx="9611579" cy="369635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562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3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5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2023-2024</a:t>
                      </a:r>
                      <a:r>
                        <a:rPr lang="en-US" sz="2000" b="0" baseline="0" dirty="0" smtClean="0"/>
                        <a:t> </a:t>
                      </a:r>
                      <a:r>
                        <a:rPr lang="en-US" sz="2000" b="0" dirty="0"/>
                        <a:t>Revised Appropriations</a:t>
                      </a:r>
                    </a:p>
                    <a:p>
                      <a:r>
                        <a:rPr lang="en-US" sz="2000" b="0" baseline="0" dirty="0"/>
                        <a:t>(as of </a:t>
                      </a:r>
                      <a:r>
                        <a:rPr lang="en-US" sz="2000" b="0" baseline="0" dirty="0" smtClean="0"/>
                        <a:t>2/1/24)</a:t>
                      </a:r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2024-2025</a:t>
                      </a:r>
                      <a:r>
                        <a:rPr lang="en-US" sz="2000" b="0" baseline="0" dirty="0" smtClean="0"/>
                        <a:t> </a:t>
                      </a:r>
                      <a:r>
                        <a:rPr lang="en-US" sz="2000" b="0" baseline="0" dirty="0"/>
                        <a:t>Proposed Appropriations</a:t>
                      </a:r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489">
                <a:tc>
                  <a:txBody>
                    <a:bodyPr/>
                    <a:lstStyle/>
                    <a:p>
                      <a:r>
                        <a:rPr lang="en-US" sz="2000" dirty="0"/>
                        <a:t>Total</a:t>
                      </a:r>
                      <a:r>
                        <a:rPr lang="en-US" sz="2000" baseline="0" dirty="0"/>
                        <a:t> Current Expense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$7,603,472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$7,865,825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3442">
                <a:tc>
                  <a:txBody>
                    <a:bodyPr/>
                    <a:lstStyle/>
                    <a:p>
                      <a:r>
                        <a:rPr lang="en-US" sz="2000" dirty="0"/>
                        <a:t>Total Capital Outlay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sng" dirty="0" smtClean="0"/>
                        <a:t>22,662</a:t>
                      </a:r>
                      <a:endParaRPr lang="en-US" sz="2000" u="sng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sng" dirty="0"/>
                        <a:t>22,662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2588">
                <a:tc>
                  <a:txBody>
                    <a:bodyPr/>
                    <a:lstStyle/>
                    <a:p>
                      <a:r>
                        <a:rPr lang="en-US" sz="2000" dirty="0"/>
                        <a:t>Total General Fund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$7,626,134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$7,888,487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58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Advertised Appropriations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7930637"/>
              </p:ext>
            </p:extLst>
          </p:nvPr>
        </p:nvGraphicFramePr>
        <p:xfrm>
          <a:off x="772136" y="1741976"/>
          <a:ext cx="9271610" cy="402904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25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4247">
                <a:tc>
                  <a:txBody>
                    <a:bodyPr/>
                    <a:lstStyle/>
                    <a:p>
                      <a:r>
                        <a:rPr lang="en-US" sz="2000" b="0" dirty="0"/>
                        <a:t>Description/Activity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2024-2025 </a:t>
                      </a:r>
                      <a:r>
                        <a:rPr lang="en-US" sz="2000" b="0" dirty="0"/>
                        <a:t>Appropriations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Regular &amp;</a:t>
                      </a:r>
                      <a:r>
                        <a:rPr lang="en-US" sz="2000" baseline="0" dirty="0"/>
                        <a:t> Special Education </a:t>
                      </a:r>
                      <a:r>
                        <a:rPr lang="en-US" sz="2000" dirty="0"/>
                        <a:t>Program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$2,340,319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Bilingual Education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$143,028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4247">
                <a:tc>
                  <a:txBody>
                    <a:bodyPr/>
                    <a:lstStyle/>
                    <a:p>
                      <a:r>
                        <a:rPr lang="en-US" sz="2000" dirty="0"/>
                        <a:t>Co/Extra</a:t>
                      </a:r>
                      <a:r>
                        <a:rPr lang="en-US" sz="2000" baseline="0" dirty="0"/>
                        <a:t>-Curricular Activities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$37,855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School Sponsored Athletic Activities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dirty="0" smtClean="0"/>
                        <a:t>$47,335</a:t>
                      </a:r>
                      <a:endParaRPr lang="en-US" sz="2000" u="none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Before/After School Program/ESY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$18,114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7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637403" y="104376"/>
            <a:ext cx="9404723" cy="1400530"/>
          </a:xfrm>
        </p:spPr>
        <p:txBody>
          <a:bodyPr/>
          <a:lstStyle/>
          <a:p>
            <a:r>
              <a:rPr lang="en-US" sz="3200" dirty="0"/>
              <a:t>Advertised Appropriations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918807"/>
              </p:ext>
            </p:extLst>
          </p:nvPr>
        </p:nvGraphicFramePr>
        <p:xfrm>
          <a:off x="852439" y="924207"/>
          <a:ext cx="9271610" cy="537117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25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42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Description/Activity</a:t>
                      </a:r>
                    </a:p>
                    <a:p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2024-2025 </a:t>
                      </a:r>
                      <a:r>
                        <a:rPr lang="en-US" sz="2000" b="0" dirty="0"/>
                        <a:t>Appropriations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Tuition</a:t>
                      </a:r>
                      <a:r>
                        <a:rPr lang="en-US" sz="2000" baseline="0" dirty="0"/>
                        <a:t> – Grades 9-12 and Special Education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$1,849,744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Attendance and Social Work Services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$67,120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Health Services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$76,415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Student Speech, Related,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Extraordinary, &amp; Guidance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$261,798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068">
                <a:tc>
                  <a:txBody>
                    <a:bodyPr/>
                    <a:lstStyle/>
                    <a:p>
                      <a:r>
                        <a:rPr lang="en-US" sz="2000" dirty="0"/>
                        <a:t>Child</a:t>
                      </a:r>
                      <a:r>
                        <a:rPr lang="en-US" sz="2000" baseline="0" dirty="0"/>
                        <a:t> Study Team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$132,849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Improvement of Instructional Services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dirty="0" smtClean="0"/>
                        <a:t>$136,646</a:t>
                      </a:r>
                      <a:endParaRPr lang="en-US" sz="2000" u="none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Education Media</a:t>
                      </a:r>
                      <a:r>
                        <a:rPr lang="en-US" sz="2000" baseline="0" dirty="0"/>
                        <a:t> Services/Library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dirty="0" smtClean="0"/>
                        <a:t>$95,143</a:t>
                      </a:r>
                      <a:endParaRPr lang="en-US" sz="2000" u="none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037441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Instructional Staff Training Service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dirty="0" smtClean="0"/>
                        <a:t>$13,449</a:t>
                      </a:r>
                      <a:endParaRPr lang="en-US" sz="2000" u="none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07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  <a:latin typeface="+mn-lt"/>
              </a:rPr>
              <a:t>Bradley Beach Board of Education </a:t>
            </a:r>
            <a:r>
              <a:rPr lang="en-US" sz="3200" dirty="0" smtClean="0">
                <a:solidFill>
                  <a:schemeClr val="tx1"/>
                </a:solidFill>
                <a:latin typeface="+mn-lt"/>
              </a:rPr>
              <a:t>2024-2025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Budget Timeline</a:t>
            </a: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104293" y="1984901"/>
            <a:ext cx="8946541" cy="4276562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March </a:t>
            </a:r>
            <a:r>
              <a:rPr lang="en-US" sz="2800" dirty="0" smtClean="0"/>
              <a:t>19: </a:t>
            </a:r>
            <a:r>
              <a:rPr lang="en-US" sz="2800" dirty="0"/>
              <a:t>Preliminary Budget Adoption</a:t>
            </a:r>
          </a:p>
          <a:p>
            <a:r>
              <a:rPr lang="en-US" sz="2800" dirty="0" smtClean="0"/>
              <a:t>April 11: </a:t>
            </a:r>
            <a:r>
              <a:rPr lang="en-US" sz="2800" dirty="0"/>
              <a:t>Executive County Superintendent Approval</a:t>
            </a:r>
          </a:p>
          <a:p>
            <a:r>
              <a:rPr lang="en-US" sz="2800" dirty="0"/>
              <a:t>May </a:t>
            </a:r>
            <a:r>
              <a:rPr lang="en-US" sz="2800" dirty="0" smtClean="0"/>
              <a:t>7: </a:t>
            </a:r>
            <a:r>
              <a:rPr lang="en-US" sz="2800" dirty="0"/>
              <a:t>Public </a:t>
            </a:r>
            <a:r>
              <a:rPr lang="en-US" sz="2800" dirty="0" smtClean="0"/>
              <a:t>Hearing and Adoption of Final Budget</a:t>
            </a:r>
          </a:p>
          <a:p>
            <a:r>
              <a:rPr lang="en-US" sz="2800" dirty="0" smtClean="0"/>
              <a:t>May 14: Governor Signs P.L. 2024, c.13</a:t>
            </a:r>
            <a:r>
              <a:rPr lang="en-US" sz="2800" dirty="0"/>
              <a:t> </a:t>
            </a:r>
            <a:r>
              <a:rPr lang="en-US" sz="2800" dirty="0" smtClean="0"/>
              <a:t>and P.L. 2024 c.12</a:t>
            </a:r>
          </a:p>
          <a:p>
            <a:r>
              <a:rPr lang="en-US" sz="2800" dirty="0" smtClean="0"/>
              <a:t>June 4: Finance and Facilities Meeting</a:t>
            </a:r>
          </a:p>
          <a:p>
            <a:r>
              <a:rPr lang="en-US" sz="2800" dirty="0" smtClean="0"/>
              <a:t>June 24: Preliminary Adoption of the Revised Budget</a:t>
            </a:r>
          </a:p>
          <a:p>
            <a:r>
              <a:rPr lang="en-US" sz="2800" dirty="0" smtClean="0"/>
              <a:t>June 25: Executive County Superintendent Approval</a:t>
            </a:r>
          </a:p>
          <a:p>
            <a:r>
              <a:rPr lang="en-US" sz="2800" dirty="0" smtClean="0"/>
              <a:t>July 11: Public Hearing and Final adoption of Revised Budget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12277" y="1459523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buFont typeface="Wingdings" pitchFamily="2" charset="2"/>
              <a:buNone/>
              <a:defRPr/>
            </a:pPr>
            <a:r>
              <a:rPr lang="en-US" sz="1000" dirty="0">
                <a:solidFill>
                  <a:srgbClr val="33CC33"/>
                </a:solidFill>
                <a:latin typeface="Comic Sans MS" pitchFamily="66" charset="0"/>
              </a:rPr>
              <a:t> </a:t>
            </a:r>
            <a:endParaRPr lang="en-US" b="1" dirty="0">
              <a:solidFill>
                <a:srgbClr val="33CC33"/>
              </a:solidFill>
              <a:latin typeface="Comic Sans MS" pitchFamily="66" charset="0"/>
            </a:endParaRPr>
          </a:p>
          <a:p>
            <a:pPr>
              <a:defRPr/>
            </a:pPr>
            <a:endParaRPr lang="en-US" dirty="0">
              <a:solidFill>
                <a:srgbClr val="33CC33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Advertised Appropriations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546303"/>
              </p:ext>
            </p:extLst>
          </p:nvPr>
        </p:nvGraphicFramePr>
        <p:xfrm>
          <a:off x="812434" y="1366116"/>
          <a:ext cx="9271610" cy="47385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25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19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Description/Activity</a:t>
                      </a:r>
                    </a:p>
                    <a:p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2024-2025 </a:t>
                      </a:r>
                      <a:r>
                        <a:rPr lang="en-US" sz="2000" b="0" dirty="0"/>
                        <a:t>Appropriations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106">
                <a:tc>
                  <a:txBody>
                    <a:bodyPr/>
                    <a:lstStyle/>
                    <a:p>
                      <a:r>
                        <a:rPr lang="en-US" sz="2000" dirty="0"/>
                        <a:t>General &amp; School Administration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$268,663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4445">
                <a:tc>
                  <a:txBody>
                    <a:bodyPr/>
                    <a:lstStyle/>
                    <a:p>
                      <a:r>
                        <a:rPr lang="en-US" sz="2000" dirty="0"/>
                        <a:t>Central </a:t>
                      </a:r>
                      <a:r>
                        <a:rPr lang="en-US" sz="2000" dirty="0" smtClean="0"/>
                        <a:t>Service &amp; Admin Info Technology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$187,131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106">
                <a:tc>
                  <a:txBody>
                    <a:bodyPr/>
                    <a:lstStyle/>
                    <a:p>
                      <a:r>
                        <a:rPr lang="en-US" sz="2000" dirty="0"/>
                        <a:t>Operation &amp;</a:t>
                      </a:r>
                      <a:r>
                        <a:rPr lang="en-US" sz="2000" baseline="0" dirty="0"/>
                        <a:t> Maintenance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$608,479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136">
                <a:tc>
                  <a:txBody>
                    <a:bodyPr/>
                    <a:lstStyle/>
                    <a:p>
                      <a:r>
                        <a:rPr lang="en-US" sz="2000" dirty="0"/>
                        <a:t>Transportation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$296,073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1900">
                <a:tc>
                  <a:txBody>
                    <a:bodyPr/>
                    <a:lstStyle/>
                    <a:p>
                      <a:r>
                        <a:rPr lang="en-US" sz="2000" dirty="0"/>
                        <a:t>Employee</a:t>
                      </a:r>
                      <a:r>
                        <a:rPr lang="en-US" sz="2000" baseline="0" dirty="0"/>
                        <a:t> Benefits/Interest on Maintenance &amp; Emergency 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dirty="0" smtClean="0"/>
                        <a:t>$1,285,664</a:t>
                      </a:r>
                      <a:endParaRPr lang="en-US" sz="2000" u="none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13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Advertised Capital Outlay Appropriations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305447"/>
              </p:ext>
            </p:extLst>
          </p:nvPr>
        </p:nvGraphicFramePr>
        <p:xfrm>
          <a:off x="779224" y="2154796"/>
          <a:ext cx="9271610" cy="281779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25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447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Description/Activity</a:t>
                      </a:r>
                    </a:p>
                    <a:p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2024-2025 </a:t>
                      </a:r>
                      <a:r>
                        <a:rPr lang="en-US" sz="2000" b="0" dirty="0"/>
                        <a:t>Appropriations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671">
                <a:tc>
                  <a:txBody>
                    <a:bodyPr/>
                    <a:lstStyle/>
                    <a:p>
                      <a:r>
                        <a:rPr lang="en-US" sz="2000" dirty="0"/>
                        <a:t>Facilities Acquisition</a:t>
                      </a:r>
                      <a:r>
                        <a:rPr lang="en-US" sz="2000" baseline="0" dirty="0"/>
                        <a:t> and Construction Services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$21,662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649">
                <a:tc>
                  <a:txBody>
                    <a:bodyPr/>
                    <a:lstStyle/>
                    <a:p>
                      <a:r>
                        <a:rPr lang="en-US" sz="2000" dirty="0"/>
                        <a:t>Interest on</a:t>
                      </a:r>
                      <a:r>
                        <a:rPr lang="en-US" sz="2000" baseline="0" dirty="0"/>
                        <a:t> Capital Reserve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$1,000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69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599218" y="241702"/>
            <a:ext cx="9404723" cy="1400530"/>
          </a:xfrm>
        </p:spPr>
        <p:txBody>
          <a:bodyPr/>
          <a:lstStyle/>
          <a:p>
            <a:r>
              <a:rPr lang="en-US" sz="3200" dirty="0"/>
              <a:t>Budget Summary Comparison </a:t>
            </a:r>
            <a:r>
              <a:rPr lang="en-US" sz="3200" dirty="0" smtClean="0"/>
              <a:t>2023-2024 </a:t>
            </a:r>
            <a:r>
              <a:rPr lang="en-US" sz="3200" dirty="0"/>
              <a:t>vs </a:t>
            </a:r>
            <a:r>
              <a:rPr lang="en-US" sz="3200" dirty="0" smtClean="0"/>
              <a:t>2024-2025</a:t>
            </a:r>
            <a:endParaRPr lang="en-US" sz="32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900814"/>
              </p:ext>
            </p:extLst>
          </p:nvPr>
        </p:nvGraphicFramePr>
        <p:xfrm>
          <a:off x="247526" y="2022848"/>
          <a:ext cx="11393489" cy="407315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83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3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0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4659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2023-2024</a:t>
                      </a:r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2024-2025</a:t>
                      </a:r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$ Diff.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2095">
                <a:tc>
                  <a:txBody>
                    <a:bodyPr/>
                    <a:lstStyle/>
                    <a:p>
                      <a:r>
                        <a:rPr lang="en-US" sz="2000" dirty="0"/>
                        <a:t>General Fund Tax Levy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$6,706,612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$6,997,098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$290,486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040">
                <a:tc>
                  <a:txBody>
                    <a:bodyPr/>
                    <a:lstStyle/>
                    <a:p>
                      <a:r>
                        <a:rPr lang="en-US" sz="2000" dirty="0"/>
                        <a:t>Assessed Valuation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$2,099,374,600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$2,262,025,000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$162,650,400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6358">
                <a:tc>
                  <a:txBody>
                    <a:bodyPr/>
                    <a:lstStyle/>
                    <a:p>
                      <a:r>
                        <a:rPr lang="en-US" sz="2000" dirty="0"/>
                        <a:t>General Fund Tax Rate</a:t>
                      </a:r>
                      <a:r>
                        <a:rPr lang="en-US" sz="2000" baseline="0" dirty="0"/>
                        <a:t> per $100 of Assessed Value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$0.3195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$0.3093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$(</a:t>
                      </a:r>
                      <a:r>
                        <a:rPr lang="en-US" sz="2000" dirty="0" smtClean="0"/>
                        <a:t>0.0102)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84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610941" y="147917"/>
            <a:ext cx="9404723" cy="930606"/>
          </a:xfrm>
        </p:spPr>
        <p:txBody>
          <a:bodyPr/>
          <a:lstStyle/>
          <a:p>
            <a:r>
              <a:rPr lang="en-US" sz="3200" dirty="0"/>
              <a:t>Tax Impact </a:t>
            </a:r>
            <a:r>
              <a:rPr lang="en-US" sz="3200" dirty="0" smtClean="0"/>
              <a:t>2024-2025 </a:t>
            </a:r>
            <a:r>
              <a:rPr lang="en-US" sz="3200" dirty="0"/>
              <a:t>Budget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1130876"/>
              </p:ext>
            </p:extLst>
          </p:nvPr>
        </p:nvGraphicFramePr>
        <p:xfrm>
          <a:off x="276666" y="1707471"/>
          <a:ext cx="11088689" cy="395310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159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6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2585">
                <a:tc>
                  <a:txBody>
                    <a:bodyPr/>
                    <a:lstStyle/>
                    <a:p>
                      <a:r>
                        <a:rPr lang="en-US" sz="2000" b="0" dirty="0"/>
                        <a:t>Annual Tax on a Home with the following: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2023-2024</a:t>
                      </a:r>
                      <a:endParaRPr lang="en-US" sz="2000" b="0" dirty="0"/>
                    </a:p>
                    <a:p>
                      <a:pPr algn="ctr"/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2024-2025</a:t>
                      </a:r>
                      <a:endParaRPr lang="en-US" sz="2000" b="0" dirty="0"/>
                    </a:p>
                    <a:p>
                      <a:pPr algn="ctr"/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Difference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2072">
                <a:tc>
                  <a:txBody>
                    <a:bodyPr/>
                    <a:lstStyle/>
                    <a:p>
                      <a:r>
                        <a:rPr lang="en-US" sz="2000" dirty="0"/>
                        <a:t>Average Residential Assessment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$972,356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$1,046,893</a:t>
                      </a:r>
                      <a:endParaRPr lang="en-US" sz="2000" dirty="0"/>
                    </a:p>
                    <a:p>
                      <a:pPr algn="r"/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$74,537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8444">
                <a:tc>
                  <a:txBody>
                    <a:bodyPr/>
                    <a:lstStyle/>
                    <a:p>
                      <a:r>
                        <a:rPr lang="en-US" sz="2000" dirty="0"/>
                        <a:t>Annual General Fund Tax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$3,106.68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$3,238.04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$131.36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89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Budget Accomplishments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1103312" y="1482572"/>
            <a:ext cx="9404722" cy="4922710"/>
          </a:xfrm>
        </p:spPr>
        <p:txBody>
          <a:bodyPr>
            <a:normAutofit/>
          </a:bodyPr>
          <a:lstStyle/>
          <a:p>
            <a:r>
              <a:rPr lang="en-US" dirty="0"/>
              <a:t>Ensures fiscal responsibility, while addressing the needs of all students</a:t>
            </a:r>
          </a:p>
          <a:p>
            <a:r>
              <a:rPr lang="en-US" dirty="0"/>
              <a:t>Supports curriculum updates as per state mandates</a:t>
            </a:r>
          </a:p>
          <a:p>
            <a:r>
              <a:rPr lang="en-US" dirty="0"/>
              <a:t>Continues the implementation of NJ Student Learning Standards</a:t>
            </a:r>
          </a:p>
          <a:p>
            <a:r>
              <a:rPr lang="en-US" dirty="0"/>
              <a:t>Supports a strong technology program to enhance teaching and learning initiatives including a 1:1 student to device ratio for Grades K-8 and full-time IT Coordinator</a:t>
            </a:r>
          </a:p>
          <a:p>
            <a:r>
              <a:rPr lang="en-US" dirty="0"/>
              <a:t>Provides resources and materials to enhance teaching and learning</a:t>
            </a:r>
          </a:p>
          <a:p>
            <a:r>
              <a:rPr lang="en-US" dirty="0"/>
              <a:t>Provides for College and Career Readiness Program for Middle School Students</a:t>
            </a:r>
          </a:p>
          <a:p>
            <a:r>
              <a:rPr lang="en-US" dirty="0"/>
              <a:t>Provides rich professional development experiences for staff</a:t>
            </a:r>
          </a:p>
          <a:p>
            <a:r>
              <a:rPr lang="en-US" dirty="0"/>
              <a:t>Funding of second year priorities in the Strategic Plan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89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Budget Accomplishments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1103312" y="1482572"/>
            <a:ext cx="9177030" cy="4922710"/>
          </a:xfrm>
        </p:spPr>
        <p:txBody>
          <a:bodyPr>
            <a:normAutofit/>
          </a:bodyPr>
          <a:lstStyle/>
          <a:p>
            <a:r>
              <a:rPr lang="en-US" dirty="0"/>
              <a:t>Continues the district managed Extended School Year Program for special education students (ESY)</a:t>
            </a:r>
          </a:p>
          <a:p>
            <a:r>
              <a:rPr lang="en-US" dirty="0"/>
              <a:t>Supports opportunities to support student social-emotional health</a:t>
            </a:r>
          </a:p>
          <a:p>
            <a:r>
              <a:rPr lang="en-US" dirty="0"/>
              <a:t>“Right Sizes” Staff for current enrollment and Instructional Program</a:t>
            </a:r>
          </a:p>
          <a:p>
            <a:r>
              <a:rPr lang="en-US" dirty="0"/>
              <a:t>Supports the full-time Guidance Counselor and part-time Parent Liaison positions.</a:t>
            </a:r>
          </a:p>
          <a:p>
            <a:r>
              <a:rPr lang="en-US" dirty="0"/>
              <a:t> Maintains many extra/co-curricular and sports programs for the 2024-25 school year.</a:t>
            </a:r>
          </a:p>
          <a:p>
            <a:r>
              <a:rPr lang="en-US" dirty="0"/>
              <a:t>Maintains Arts and Music Programs</a:t>
            </a:r>
          </a:p>
          <a:p>
            <a:r>
              <a:rPr lang="en-US" dirty="0"/>
              <a:t>Continues the process of necessary facility upgrades for a safe learning environment.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9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  <a:latin typeface="+mn-lt"/>
              </a:rPr>
              <a:t>Legislative Impact on 24-25 Budget</a:t>
            </a: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764659" y="1340467"/>
            <a:ext cx="8946541" cy="476424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P.L. 2024 c.13 provides Stabilized School Budget Aid Grants for the 2024-2025 school year to eligible school districts equal to 45% of the amount of the school district’ state school aid reduction and increases certain districts’ school year 2024-2025 tax levy cap by a certain amount (no more than 9.9% of the </a:t>
            </a:r>
            <a:r>
              <a:rPr lang="en-US" sz="2800" dirty="0" err="1" smtClean="0"/>
              <a:t>prebudget</a:t>
            </a:r>
            <a:r>
              <a:rPr lang="en-US" sz="2800" dirty="0" smtClean="0"/>
              <a:t> year adjusted tax levy)</a:t>
            </a:r>
          </a:p>
          <a:p>
            <a:r>
              <a:rPr lang="en-US" sz="2800" dirty="0" smtClean="0"/>
              <a:t>P.L. 2024 c.12 extends the deadlines in the 2024 budget procedures calendar for certain districts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84665" y="1152983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buFont typeface="Wingdings" pitchFamily="2" charset="2"/>
              <a:buNone/>
              <a:defRPr/>
            </a:pPr>
            <a:r>
              <a:rPr lang="en-US" sz="1000" dirty="0">
                <a:solidFill>
                  <a:srgbClr val="33CC33"/>
                </a:solidFill>
                <a:latin typeface="Comic Sans MS" pitchFamily="66" charset="0"/>
              </a:rPr>
              <a:t> </a:t>
            </a:r>
            <a:endParaRPr lang="en-US" b="1" dirty="0">
              <a:solidFill>
                <a:srgbClr val="33CC33"/>
              </a:solidFill>
              <a:latin typeface="Comic Sans MS" pitchFamily="66" charset="0"/>
            </a:endParaRPr>
          </a:p>
          <a:p>
            <a:pPr>
              <a:defRPr/>
            </a:pPr>
            <a:endParaRPr lang="en-US" dirty="0">
              <a:solidFill>
                <a:srgbClr val="33CC33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66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  <a:latin typeface="+mn-lt"/>
              </a:rPr>
              <a:t>Impact of P.L. 2024 c.13 and c.12 on 24-25 Budget</a:t>
            </a: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790785" y="1523346"/>
            <a:ext cx="8946541" cy="481649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Stabilized School Budget Aid Grant of $23,268</a:t>
            </a:r>
          </a:p>
          <a:p>
            <a:r>
              <a:rPr lang="en-US" sz="2800" dirty="0" smtClean="0"/>
              <a:t>Maximum allowable tax levy increase available to the district is $583,963.</a:t>
            </a:r>
            <a:r>
              <a:rPr lang="en-US" sz="2800" dirty="0"/>
              <a:t> </a:t>
            </a:r>
            <a:r>
              <a:rPr lang="en-US" sz="2800" dirty="0" smtClean="0"/>
              <a:t> This includes the 2% tax levy increase of $134,132 and an additional amount of $449,831 available under P.L. 2024 c. 13. (2021-2022 to 2024-2025 state aid cuts)</a:t>
            </a:r>
          </a:p>
          <a:p>
            <a:r>
              <a:rPr lang="en-US" sz="2800" dirty="0" smtClean="0"/>
              <a:t>Total tax levy increase percentage available is 8.7%</a:t>
            </a:r>
          </a:p>
          <a:p>
            <a:r>
              <a:rPr lang="en-US" sz="2800" dirty="0" smtClean="0"/>
              <a:t>Revised Tentative Budgets due July 5, last date to hold a public hearing July 19, and last day to adopt the budget is July 22. 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84665" y="1152983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buFont typeface="Wingdings" pitchFamily="2" charset="2"/>
              <a:buNone/>
              <a:defRPr/>
            </a:pPr>
            <a:r>
              <a:rPr lang="en-US" sz="1000" dirty="0">
                <a:solidFill>
                  <a:srgbClr val="33CC33"/>
                </a:solidFill>
                <a:latin typeface="Comic Sans MS" pitchFamily="66" charset="0"/>
              </a:rPr>
              <a:t> </a:t>
            </a:r>
            <a:endParaRPr lang="en-US" b="1" dirty="0">
              <a:solidFill>
                <a:srgbClr val="33CC33"/>
              </a:solidFill>
              <a:latin typeface="Comic Sans MS" pitchFamily="66" charset="0"/>
            </a:endParaRPr>
          </a:p>
          <a:p>
            <a:pPr marL="0" indent="0">
              <a:buNone/>
              <a:defRPr/>
            </a:pPr>
            <a:endParaRPr lang="en-US" dirty="0">
              <a:solidFill>
                <a:srgbClr val="33CC33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03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94" y="383049"/>
            <a:ext cx="9404723" cy="1400530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  <a:latin typeface="+mn-lt"/>
              </a:rPr>
              <a:t>Proposed Uses of Additional Funding</a:t>
            </a: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703699" y="1471095"/>
            <a:ext cx="8946541" cy="460748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Allocating the Stabilized School Budget Aid Grant to purchase replacement Chromebooks</a:t>
            </a:r>
          </a:p>
          <a:p>
            <a:r>
              <a:rPr lang="en-US" sz="2800" dirty="0" smtClean="0"/>
              <a:t>Increasing the tax levy an additional $156,354 from the originally adopted budget (total tax levy increase of $290,486) to hire a new full time autism teacher and a paraprofessional as well as enhance the district’s maintenance budget</a:t>
            </a:r>
          </a:p>
          <a:p>
            <a:r>
              <a:rPr lang="en-US" sz="2800" dirty="0" smtClean="0"/>
              <a:t>Total tax levy percentage increase of 4.33%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28208" y="1248777"/>
            <a:ext cx="8229600" cy="4829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buFont typeface="Wingdings" pitchFamily="2" charset="2"/>
              <a:buNone/>
              <a:defRPr/>
            </a:pPr>
            <a:r>
              <a:rPr lang="en-US" sz="1000" dirty="0">
                <a:solidFill>
                  <a:srgbClr val="33CC33"/>
                </a:solidFill>
                <a:latin typeface="Comic Sans MS" pitchFamily="66" charset="0"/>
              </a:rPr>
              <a:t> </a:t>
            </a:r>
            <a:endParaRPr lang="en-US" b="1" dirty="0">
              <a:solidFill>
                <a:srgbClr val="33CC33"/>
              </a:solidFill>
              <a:latin typeface="Comic Sans MS" pitchFamily="66" charset="0"/>
            </a:endParaRPr>
          </a:p>
          <a:p>
            <a:pPr marL="0" indent="0">
              <a:buNone/>
              <a:defRPr/>
            </a:pPr>
            <a:endParaRPr lang="en-US" dirty="0">
              <a:solidFill>
                <a:srgbClr val="33CC33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11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033726" cy="1358327"/>
          </a:xfrm>
        </p:spPr>
        <p:txBody>
          <a:bodyPr/>
          <a:lstStyle/>
          <a:p>
            <a:r>
              <a:rPr lang="en-US" sz="3600" dirty="0"/>
              <a:t>Major Factors Impacting the School Budget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646111" y="1283120"/>
            <a:ext cx="10797684" cy="500700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900" b="1" kern="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Tax Levy </a:t>
            </a:r>
            <a:endParaRPr lang="en-US" sz="1900" b="1" kern="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900" b="1" kern="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Declining </a:t>
            </a:r>
            <a:r>
              <a:rPr lang="en-US" sz="1900" b="1" kern="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Enrollment</a:t>
            </a:r>
            <a:endParaRPr lang="en-US" sz="19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914400" algn="l"/>
              </a:tabLst>
            </a:pPr>
            <a:r>
              <a:rPr lang="en-US" sz="19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ESSER Grants </a:t>
            </a:r>
            <a:r>
              <a:rPr lang="en-US" sz="1900" b="1" kern="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Ending September 2024</a:t>
            </a:r>
            <a:endParaRPr lang="en-US" sz="19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Positions in Grant needed to move out of grant into general fund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900" b="1" kern="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NJ Senate Bill 2 (S2) FY24-25 is year 7 of a 7 year phase in</a:t>
            </a:r>
            <a:endParaRPr lang="en-US" sz="19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9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Inflationary times affect on Fixed Costs</a:t>
            </a:r>
            <a:endParaRPr lang="en-US" sz="19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Salary 3.55% Salary Increases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Tuition (HS) Increases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Benefits (Health Insurance/Property/Workers Compensation)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9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Supplies / Materials / Subscriptions</a:t>
            </a:r>
          </a:p>
          <a:p>
            <a:r>
              <a:rPr lang="en-US" sz="1900" b="1" dirty="0"/>
              <a:t>Staffing is large part of the budget </a:t>
            </a:r>
          </a:p>
          <a:p>
            <a:pPr lvl="1"/>
            <a:r>
              <a:rPr lang="en-US" sz="1900" dirty="0"/>
              <a:t>“Right-Size” the staff for current enrollment </a:t>
            </a:r>
          </a:p>
          <a:p>
            <a:pPr lvl="1"/>
            <a:r>
              <a:rPr lang="en-US" sz="1900" dirty="0"/>
              <a:t>Impact on Budget from salary, benefits, etc.</a:t>
            </a:r>
          </a:p>
          <a:p>
            <a:pPr lvl="2"/>
            <a:r>
              <a:rPr lang="en-US" sz="1900" dirty="0"/>
              <a:t>Eliminate Non- Instructional and Instructional Positions</a:t>
            </a:r>
          </a:p>
          <a:p>
            <a:pPr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71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489651" cy="1403242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  <a:latin typeface="+mn-lt"/>
              </a:rPr>
              <a:t>Bradley Beach Board of Education 2024-2025 Budget Development</a:t>
            </a: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512277" y="2162509"/>
            <a:ext cx="8946541" cy="2859050"/>
          </a:xfrm>
        </p:spPr>
        <p:txBody>
          <a:bodyPr>
            <a:normAutofit/>
          </a:bodyPr>
          <a:lstStyle/>
          <a:p>
            <a:r>
              <a:rPr lang="en-US" sz="2800" dirty="0"/>
              <a:t>NJDOE Requirements</a:t>
            </a:r>
          </a:p>
          <a:p>
            <a:r>
              <a:rPr lang="en-US" sz="2800" dirty="0"/>
              <a:t>5 Year Strategic Plan</a:t>
            </a:r>
          </a:p>
          <a:p>
            <a:pPr lvl="1"/>
            <a:r>
              <a:rPr lang="en-US" sz="2800" dirty="0"/>
              <a:t>Yearly District Goals	</a:t>
            </a:r>
          </a:p>
          <a:p>
            <a:pPr lvl="1"/>
            <a:r>
              <a:rPr lang="en-US" sz="2800" dirty="0"/>
              <a:t>Anticipated District Goals for 24-25</a:t>
            </a:r>
          </a:p>
          <a:p>
            <a:r>
              <a:rPr lang="en-US" sz="2800" dirty="0"/>
              <a:t>Statement of Priorities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12277" y="1459523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buFont typeface="Wingdings" pitchFamily="2" charset="2"/>
              <a:buNone/>
              <a:defRPr/>
            </a:pPr>
            <a:r>
              <a:rPr lang="en-US" sz="1000" dirty="0">
                <a:solidFill>
                  <a:srgbClr val="33CC33"/>
                </a:solidFill>
                <a:latin typeface="Comic Sans MS" pitchFamily="66" charset="0"/>
              </a:rPr>
              <a:t> </a:t>
            </a:r>
            <a:endParaRPr lang="en-US" b="1" dirty="0">
              <a:solidFill>
                <a:srgbClr val="33CC33"/>
              </a:solidFill>
              <a:latin typeface="Comic Sans MS" pitchFamily="66" charset="0"/>
            </a:endParaRPr>
          </a:p>
          <a:p>
            <a:pPr>
              <a:defRPr/>
            </a:pPr>
            <a:endParaRPr lang="en-US" dirty="0">
              <a:solidFill>
                <a:srgbClr val="33CC33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95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48980" y="280703"/>
            <a:ext cx="10869897" cy="1403242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  <a:latin typeface="+mn-lt"/>
              </a:rPr>
              <a:t>Bradley Beach Board of Education 2024-2025 </a:t>
            </a:r>
            <a:r>
              <a:rPr lang="en-US" sz="32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+mn-lt"/>
              </a:rPr>
            </a:br>
            <a:r>
              <a:rPr lang="en-US" sz="3200" dirty="0" smtClean="0">
                <a:solidFill>
                  <a:schemeClr val="tx1"/>
                </a:solidFill>
                <a:latin typeface="+mn-lt"/>
              </a:rPr>
              <a:t>Budget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Statement of Priorities</a:t>
            </a: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84230" y="2265779"/>
            <a:ext cx="11516008" cy="3869710"/>
          </a:xfrm>
        </p:spPr>
        <p:txBody>
          <a:bodyPr>
            <a:normAutofit/>
          </a:bodyPr>
          <a:lstStyle/>
          <a:p>
            <a:r>
              <a:rPr lang="en-US" sz="2800" dirty="0"/>
              <a:t>Maintaining High-Quality Teaching and Learning</a:t>
            </a:r>
          </a:p>
          <a:p>
            <a:r>
              <a:rPr lang="en-US" sz="2800" dirty="0"/>
              <a:t>Strategic Planning Alignment</a:t>
            </a:r>
          </a:p>
          <a:p>
            <a:r>
              <a:rPr lang="en-US" sz="2800" dirty="0"/>
              <a:t>Infrastructure and Technology Investments</a:t>
            </a:r>
          </a:p>
          <a:p>
            <a:r>
              <a:rPr lang="en-US" sz="2800" dirty="0"/>
              <a:t>Curriculum and Instructional Improvements</a:t>
            </a:r>
          </a:p>
          <a:p>
            <a:r>
              <a:rPr lang="en-US" sz="2800" dirty="0"/>
              <a:t>Comprehensive Support for Student Wellness and Engagement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12277" y="1459523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buFont typeface="Wingdings" pitchFamily="2" charset="2"/>
              <a:buNone/>
              <a:defRPr/>
            </a:pPr>
            <a:r>
              <a:rPr lang="en-US" sz="1000" dirty="0">
                <a:solidFill>
                  <a:srgbClr val="33CC33"/>
                </a:solidFill>
                <a:latin typeface="Comic Sans MS" pitchFamily="66" charset="0"/>
              </a:rPr>
              <a:t> </a:t>
            </a:r>
            <a:endParaRPr lang="en-US" b="1" dirty="0">
              <a:solidFill>
                <a:srgbClr val="33CC33"/>
              </a:solidFill>
              <a:latin typeface="Comic Sans MS" pitchFamily="66" charset="0"/>
            </a:endParaRPr>
          </a:p>
          <a:p>
            <a:pPr>
              <a:defRPr/>
            </a:pPr>
            <a:endParaRPr lang="en-US" dirty="0">
              <a:solidFill>
                <a:srgbClr val="33CC33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07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70368" y="128726"/>
            <a:ext cx="10800784" cy="885262"/>
          </a:xfrm>
        </p:spPr>
        <p:txBody>
          <a:bodyPr/>
          <a:lstStyle/>
          <a:p>
            <a:r>
              <a:rPr lang="en-US" sz="3200" dirty="0"/>
              <a:t>Maintaining High-Quality Teaching and Learning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474744" y="1013988"/>
            <a:ext cx="11416684" cy="5699464"/>
          </a:xfrm>
        </p:spPr>
        <p:txBody>
          <a:bodyPr>
            <a:normAutofit/>
          </a:bodyPr>
          <a:lstStyle/>
          <a:p>
            <a:r>
              <a:rPr lang="en-US" dirty="0"/>
              <a:t>A vibrant learning environment focusing on high school readiness.</a:t>
            </a:r>
          </a:p>
          <a:p>
            <a:r>
              <a:rPr lang="en-US" dirty="0"/>
              <a:t>Comprehensive educational programs aligned with NJ Student Learning Standards.</a:t>
            </a:r>
          </a:p>
          <a:p>
            <a:r>
              <a:rPr lang="en-US" dirty="0"/>
              <a:t>Investments in standards-based instruction and pacing guides.</a:t>
            </a:r>
          </a:p>
          <a:p>
            <a:r>
              <a:rPr lang="en-US" dirty="0"/>
              <a:t>Support for the AVID program to support high school readiness.</a:t>
            </a:r>
          </a:p>
          <a:p>
            <a:r>
              <a:rPr lang="en-US" dirty="0"/>
              <a:t>Professional development for educators in evolving standards-based curriculum.</a:t>
            </a:r>
          </a:p>
          <a:p>
            <a:r>
              <a:rPr lang="en-US" dirty="0"/>
              <a:t>Support for implementing new standards in English Language Arts and Mathematics.</a:t>
            </a:r>
          </a:p>
          <a:p>
            <a:r>
              <a:rPr lang="en-US" dirty="0"/>
              <a:t>Adequate staffing and resources for English Language Learners and Special Education.</a:t>
            </a:r>
          </a:p>
          <a:p>
            <a:r>
              <a:rPr lang="en-US" dirty="0"/>
              <a:t>Maintenance of full-day preschool classes with PEA funding.</a:t>
            </a:r>
          </a:p>
          <a:p>
            <a:r>
              <a:rPr lang="en-US" dirty="0"/>
              <a:t>Maintenance of reading and writing workshops to foster literacy.</a:t>
            </a:r>
          </a:p>
          <a:p>
            <a:r>
              <a:rPr lang="en-US" dirty="0"/>
              <a:t>Implementation of new phonics curriculum to strengthen literacy.</a:t>
            </a:r>
          </a:p>
          <a:p>
            <a:r>
              <a:rPr lang="en-US" dirty="0"/>
              <a:t>Funding for curriculum writing to support instructional updates.</a:t>
            </a:r>
          </a:p>
        </p:txBody>
      </p:sp>
    </p:spTree>
    <p:extLst>
      <p:ext uri="{BB962C8B-B14F-4D97-AF65-F5344CB8AC3E}">
        <p14:creationId xmlns:p14="http://schemas.microsoft.com/office/powerpoint/2010/main" val="122852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9BA7C2-4A1B-4334-9242-10ABBE6BB2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F7BC3D-343D-4DA0-9250-F5099A56683F}">
  <ds:schemaRefs>
    <ds:schemaRef ds:uri="http://purl.org/dc/terms/"/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1E313E4-9D2E-4DE5-8A91-B07E8A8D6A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35200</TotalTime>
  <Words>1605</Words>
  <Application>Microsoft Office PowerPoint</Application>
  <PresentationFormat>Widescreen</PresentationFormat>
  <Paragraphs>319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Century Gothic</vt:lpstr>
      <vt:lpstr>Comic Sans MS</vt:lpstr>
      <vt:lpstr>Times New Roman</vt:lpstr>
      <vt:lpstr>Wingdings</vt:lpstr>
      <vt:lpstr>Wingdings 3</vt:lpstr>
      <vt:lpstr>Ion</vt:lpstr>
      <vt:lpstr>Bradley Beach Board of Education</vt:lpstr>
      <vt:lpstr>Bradley Beach Board of Education 2024-2025 Budget Timeline </vt:lpstr>
      <vt:lpstr>Legislative Impact on 24-25 Budget </vt:lpstr>
      <vt:lpstr>Impact of P.L. 2024 c.13 and c.12 on 24-25 Budget </vt:lpstr>
      <vt:lpstr>Proposed Uses of Additional Funding </vt:lpstr>
      <vt:lpstr>Major Factors Impacting the School Budget</vt:lpstr>
      <vt:lpstr>Bradley Beach Board of Education 2024-2025 Budget Development </vt:lpstr>
      <vt:lpstr>Bradley Beach Board of Education 2024-2025  Budget Statement of Priorities </vt:lpstr>
      <vt:lpstr>Maintaining High-Quality Teaching and Learning</vt:lpstr>
      <vt:lpstr>Strategic Planning Alignment</vt:lpstr>
      <vt:lpstr>Infrastructure and Technology Investments</vt:lpstr>
      <vt:lpstr>Comprehensive Support for Student Wellness and Engagement</vt:lpstr>
      <vt:lpstr>General Fund State Aid Reduction</vt:lpstr>
      <vt:lpstr>General Fund State Aid Reduction</vt:lpstr>
      <vt:lpstr>General Fund Revenues</vt:lpstr>
      <vt:lpstr>General Fund Balance</vt:lpstr>
      <vt:lpstr>General Fund Appropriations</vt:lpstr>
      <vt:lpstr>Advertised Appropriations</vt:lpstr>
      <vt:lpstr>Advertised Appropriations</vt:lpstr>
      <vt:lpstr>Advertised Appropriations</vt:lpstr>
      <vt:lpstr>Advertised Capital Outlay Appropriations</vt:lpstr>
      <vt:lpstr>Budget Summary Comparison 2023-2024 vs 2024-2025</vt:lpstr>
      <vt:lpstr>Tax Impact 2024-2025 Budget</vt:lpstr>
      <vt:lpstr>Budget Accomplishments</vt:lpstr>
      <vt:lpstr>Budget Accomplishments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Name</dc:title>
  <dc:creator>Summer</dc:creator>
  <cp:lastModifiedBy>Dave Tonzola</cp:lastModifiedBy>
  <cp:revision>152</cp:revision>
  <cp:lastPrinted>2024-05-07T14:38:26Z</cp:lastPrinted>
  <dcterms:created xsi:type="dcterms:W3CDTF">2013-04-05T19:56:08Z</dcterms:created>
  <dcterms:modified xsi:type="dcterms:W3CDTF">2024-07-03T17:04:50Z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sMyDocuments">
    <vt:bool>true</vt:bool>
  </property>
</Properties>
</file>