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7" r:id="rId5"/>
    <p:sldId id="263" r:id="rId6"/>
    <p:sldId id="262" r:id="rId7"/>
    <p:sldId id="259" r:id="rId8"/>
    <p:sldId id="261" r:id="rId9"/>
    <p:sldId id="281" r:id="rId10"/>
    <p:sldId id="282" r:id="rId11"/>
    <p:sldId id="283" r:id="rId12"/>
    <p:sldId id="266" r:id="rId13"/>
    <p:sldId id="260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65" r:id="rId22"/>
    <p:sldId id="284" r:id="rId2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2424" autoAdjust="0"/>
  </p:normalViewPr>
  <p:slideViewPr>
    <p:cSldViewPr snapToGrid="0">
      <p:cViewPr varScale="1">
        <p:scale>
          <a:sx n="110" d="100"/>
          <a:sy n="110" d="100"/>
        </p:scale>
        <p:origin x="114" y="12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51" d="100"/>
          <a:sy n="51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063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86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248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94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5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284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9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5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2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7B995-136A-4A15-87A5-26420C3C102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>
          <a:xfrm>
            <a:off x="1049447" y="539261"/>
            <a:ext cx="8825658" cy="2561719"/>
          </a:xfrm>
        </p:spPr>
        <p:txBody>
          <a:bodyPr/>
          <a:lstStyle/>
          <a:p>
            <a:r>
              <a:rPr lang="en-US" sz="6000" dirty="0"/>
              <a:t>Bradley Beach Board of Education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2023-2024 Budget Presentation </a:t>
            </a:r>
          </a:p>
          <a:p>
            <a:r>
              <a:rPr lang="en-US" sz="2800" dirty="0">
                <a:solidFill>
                  <a:schemeClr val="tx1"/>
                </a:solidFill>
              </a:rPr>
              <a:t>Tuesday May 2, 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Balance</a:t>
            </a:r>
          </a:p>
        </p:txBody>
      </p:sp>
      <p:sp>
        <p:nvSpPr>
          <p:cNvPr id="5" name="Rectangle 4"/>
          <p:cNvSpPr>
            <a:spLocks noGrp="1"/>
          </p:cNvSpPr>
          <p:nvPr>
            <p:ph idx="1"/>
          </p:nvPr>
        </p:nvSpPr>
        <p:spPr>
          <a:xfrm>
            <a:off x="1103312" y="2052919"/>
            <a:ext cx="8946541" cy="2976282"/>
          </a:xfrm>
        </p:spPr>
        <p:txBody>
          <a:bodyPr>
            <a:normAutofit/>
          </a:bodyPr>
          <a:lstStyle/>
          <a:p>
            <a:r>
              <a:rPr lang="en-US" sz="2400" dirty="0"/>
              <a:t>In essence the Board’s Savings Account</a:t>
            </a:r>
          </a:p>
          <a:p>
            <a:r>
              <a:rPr lang="en-US" sz="2400" dirty="0"/>
              <a:t>Limited by law to the greater of $250,000 plus allowable adjustments or 2% of the general fund budget plus allowable adjustments</a:t>
            </a:r>
          </a:p>
          <a:p>
            <a:r>
              <a:rPr lang="en-US" sz="2400" dirty="0"/>
              <a:t>Fluctuates from year to year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Fund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316173"/>
              </p:ext>
            </p:extLst>
          </p:nvPr>
        </p:nvGraphicFramePr>
        <p:xfrm>
          <a:off x="962636" y="2263653"/>
          <a:ext cx="9611579" cy="387923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6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5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2022-2023</a:t>
                      </a:r>
                      <a:r>
                        <a:rPr lang="en-US" sz="2400" b="0" baseline="0" dirty="0"/>
                        <a:t> </a:t>
                      </a:r>
                      <a:r>
                        <a:rPr lang="en-US" sz="2400" b="0" dirty="0"/>
                        <a:t>Revised Appropriations</a:t>
                      </a:r>
                    </a:p>
                    <a:p>
                      <a:r>
                        <a:rPr lang="en-US" sz="2400" b="0" baseline="0" dirty="0"/>
                        <a:t>(as of 2/1/23)</a:t>
                      </a:r>
                      <a:endParaRPr lang="en-US" sz="24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2023-2024</a:t>
                      </a:r>
                      <a:r>
                        <a:rPr lang="en-US" sz="2400" b="0" baseline="0" dirty="0"/>
                        <a:t> Proposed Appropriations</a:t>
                      </a:r>
                      <a:endParaRPr lang="en-US" sz="24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489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  <a:r>
                        <a:rPr lang="en-US" sz="2400" baseline="0" dirty="0"/>
                        <a:t> Current Expense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$7,547,198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$7,566,885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3442">
                <a:tc>
                  <a:txBody>
                    <a:bodyPr/>
                    <a:lstStyle/>
                    <a:p>
                      <a:r>
                        <a:rPr lang="en-US" sz="2400" dirty="0"/>
                        <a:t>Total Capital Outlay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/>
                        <a:t>42,662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sng" dirty="0"/>
                        <a:t>22,662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588">
                <a:tc>
                  <a:txBody>
                    <a:bodyPr/>
                    <a:lstStyle/>
                    <a:p>
                      <a:r>
                        <a:rPr lang="en-US" sz="2400" dirty="0"/>
                        <a:t>Total General Fund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$7,589,860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$7,589,547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58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7819657"/>
              </p:ext>
            </p:extLst>
          </p:nvPr>
        </p:nvGraphicFramePr>
        <p:xfrm>
          <a:off x="772136" y="1741976"/>
          <a:ext cx="9271610" cy="402904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r>
                        <a:rPr lang="en-US" sz="2400" b="0" dirty="0"/>
                        <a:t>Description/Activity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2023-2024 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Regular &amp;</a:t>
                      </a:r>
                      <a:r>
                        <a:rPr lang="en-US" sz="2400" baseline="0" dirty="0"/>
                        <a:t> Special Education </a:t>
                      </a:r>
                      <a:r>
                        <a:rPr lang="en-US" sz="2400" dirty="0"/>
                        <a:t>Program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$2,297,995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Bilingual Education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$141,812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4247">
                <a:tc>
                  <a:txBody>
                    <a:bodyPr/>
                    <a:lstStyle/>
                    <a:p>
                      <a:r>
                        <a:rPr lang="en-US" sz="2400" dirty="0"/>
                        <a:t>Co/Extra</a:t>
                      </a:r>
                      <a:r>
                        <a:rPr lang="en-US" sz="2400" baseline="0" dirty="0"/>
                        <a:t>-Curricular Activities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$36,604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School Sponsored Athletic Activities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dirty="0"/>
                        <a:t>$46,315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Before/After School Program/ESY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$17,551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7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37403" y="104376"/>
            <a:ext cx="9404723" cy="1400530"/>
          </a:xfrm>
        </p:spPr>
        <p:txBody>
          <a:bodyPr/>
          <a:lstStyle/>
          <a:p>
            <a:r>
              <a:rPr lang="en-US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947379"/>
              </p:ext>
            </p:extLst>
          </p:nvPr>
        </p:nvGraphicFramePr>
        <p:xfrm>
          <a:off x="852439" y="924207"/>
          <a:ext cx="9271610" cy="5785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42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Description/Activity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2023-2024 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Tuition</a:t>
                      </a:r>
                      <a:r>
                        <a:rPr lang="en-US" sz="2400" baseline="0" dirty="0"/>
                        <a:t> – Grades 9-12 and Special Education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$1,788,311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Attendance and Social Work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$82,792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Health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$78,076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Student Speech, Related,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Extraordinary, &amp; Guidance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$199,291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068">
                <a:tc>
                  <a:txBody>
                    <a:bodyPr/>
                    <a:lstStyle/>
                    <a:p>
                      <a:r>
                        <a:rPr lang="en-US" sz="2400" dirty="0"/>
                        <a:t>Child</a:t>
                      </a:r>
                      <a:r>
                        <a:rPr lang="en-US" sz="2400" baseline="0" dirty="0"/>
                        <a:t> Study Team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$142,355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Improvement of Instructional Services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dirty="0"/>
                        <a:t>$129,145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Education Media</a:t>
                      </a:r>
                      <a:r>
                        <a:rPr lang="en-US" sz="2400" baseline="0" dirty="0"/>
                        <a:t> Services/Library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dirty="0"/>
                        <a:t>$79,447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37441"/>
                  </a:ext>
                </a:extLst>
              </a:tr>
              <a:tr h="530137">
                <a:tc>
                  <a:txBody>
                    <a:bodyPr/>
                    <a:lstStyle/>
                    <a:p>
                      <a:r>
                        <a:rPr lang="en-US" sz="2400" dirty="0"/>
                        <a:t>Instructional Staff Training Service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dirty="0"/>
                        <a:t>$3,000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07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Advertised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593488"/>
              </p:ext>
            </p:extLst>
          </p:nvPr>
        </p:nvGraphicFramePr>
        <p:xfrm>
          <a:off x="812434" y="1366116"/>
          <a:ext cx="9271610" cy="490405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572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Description/Activity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2023-2024 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051">
                <a:tc>
                  <a:txBody>
                    <a:bodyPr/>
                    <a:lstStyle/>
                    <a:p>
                      <a:r>
                        <a:rPr lang="en-US" sz="2400" dirty="0"/>
                        <a:t>General &amp; School Administration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$271,372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790">
                <a:tc>
                  <a:txBody>
                    <a:bodyPr/>
                    <a:lstStyle/>
                    <a:p>
                      <a:r>
                        <a:rPr lang="en-US" sz="2400" dirty="0"/>
                        <a:t>Central Service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$188,802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051">
                <a:tc>
                  <a:txBody>
                    <a:bodyPr/>
                    <a:lstStyle/>
                    <a:p>
                      <a:r>
                        <a:rPr lang="en-US" sz="2400" dirty="0"/>
                        <a:t>Admin Info</a:t>
                      </a:r>
                      <a:r>
                        <a:rPr lang="en-US" sz="2400" baseline="0" dirty="0"/>
                        <a:t> Technology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$17,000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051">
                <a:tc>
                  <a:txBody>
                    <a:bodyPr/>
                    <a:lstStyle/>
                    <a:p>
                      <a:r>
                        <a:rPr lang="en-US" sz="2400" dirty="0"/>
                        <a:t>Operation &amp;</a:t>
                      </a:r>
                      <a:r>
                        <a:rPr lang="en-US" sz="2400" baseline="0" dirty="0"/>
                        <a:t> Maintenance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$582,189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661">
                <a:tc>
                  <a:txBody>
                    <a:bodyPr/>
                    <a:lstStyle/>
                    <a:p>
                      <a:r>
                        <a:rPr lang="en-US" sz="2400" dirty="0"/>
                        <a:t>Transportation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$260,487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5725">
                <a:tc>
                  <a:txBody>
                    <a:bodyPr/>
                    <a:lstStyle/>
                    <a:p>
                      <a:r>
                        <a:rPr lang="en-US" sz="2400" dirty="0"/>
                        <a:t>Employee</a:t>
                      </a:r>
                      <a:r>
                        <a:rPr lang="en-US" sz="2400" baseline="0" dirty="0"/>
                        <a:t> Benefits/Interest on Maintenance &amp; Emergency 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u="none" dirty="0"/>
                        <a:t>$1,204,341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13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Advertised Capital Outlay Appropriations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811109"/>
              </p:ext>
            </p:extLst>
          </p:nvPr>
        </p:nvGraphicFramePr>
        <p:xfrm>
          <a:off x="939189" y="2720853"/>
          <a:ext cx="9271610" cy="254075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825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23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Description/Activity</a:t>
                      </a:r>
                    </a:p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2023-2024 Appropriations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14">
                <a:tc>
                  <a:txBody>
                    <a:bodyPr/>
                    <a:lstStyle/>
                    <a:p>
                      <a:r>
                        <a:rPr lang="en-US" sz="2400" dirty="0"/>
                        <a:t>Facilities Acquisition</a:t>
                      </a:r>
                      <a:r>
                        <a:rPr lang="en-US" sz="2400" baseline="0" dirty="0"/>
                        <a:t> and Construction Services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$21,662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447">
                <a:tc>
                  <a:txBody>
                    <a:bodyPr/>
                    <a:lstStyle/>
                    <a:p>
                      <a:r>
                        <a:rPr lang="en-US" sz="2400" dirty="0"/>
                        <a:t>Interest on</a:t>
                      </a:r>
                      <a:r>
                        <a:rPr lang="en-US" sz="2400" baseline="0" dirty="0"/>
                        <a:t> Capital Reserve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$1,000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9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599218" y="241702"/>
            <a:ext cx="9404723" cy="1400530"/>
          </a:xfrm>
        </p:spPr>
        <p:txBody>
          <a:bodyPr/>
          <a:lstStyle/>
          <a:p>
            <a:r>
              <a:rPr lang="en-US" dirty="0"/>
              <a:t>Budget Summary Comparison 2022-2023 vs 2023-2024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524271"/>
              </p:ext>
            </p:extLst>
          </p:nvPr>
        </p:nvGraphicFramePr>
        <p:xfrm>
          <a:off x="247526" y="1857385"/>
          <a:ext cx="11393489" cy="47408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83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6129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2022-2023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2023-2024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/>
                        <a:t>$ Diff.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802">
                <a:tc>
                  <a:txBody>
                    <a:bodyPr/>
                    <a:lstStyle/>
                    <a:p>
                      <a:r>
                        <a:rPr lang="en-US" sz="2400" dirty="0"/>
                        <a:t>General Fund 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$6,575,110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$6,706,612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$131,502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860">
                <a:tc>
                  <a:txBody>
                    <a:bodyPr/>
                    <a:lstStyle/>
                    <a:p>
                      <a:r>
                        <a:rPr lang="en-US" sz="2400" dirty="0"/>
                        <a:t>Assessed Valuation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$1,756,328,800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$2,099,374,600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$343,045,800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6269">
                <a:tc>
                  <a:txBody>
                    <a:bodyPr/>
                    <a:lstStyle/>
                    <a:p>
                      <a:r>
                        <a:rPr lang="en-US" sz="2400" dirty="0"/>
                        <a:t>General Fund Tax Rate</a:t>
                      </a:r>
                      <a:r>
                        <a:rPr lang="en-US" sz="2400" baseline="0" dirty="0"/>
                        <a:t> per $100 of Assessed Value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$0.3744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$0.3195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$(0.0549)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3839">
                <a:tc>
                  <a:txBody>
                    <a:bodyPr/>
                    <a:lstStyle/>
                    <a:p>
                      <a:r>
                        <a:rPr lang="en-US" sz="2400" dirty="0"/>
                        <a:t>Total School Tax Rate (General Fund &amp; Debt) Per</a:t>
                      </a:r>
                      <a:r>
                        <a:rPr lang="en-US" sz="2400" baseline="0" dirty="0"/>
                        <a:t> $100 of Assessed Value</a:t>
                      </a:r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$0.3843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$0.3195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$(0.0648)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84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10941" y="147917"/>
            <a:ext cx="9404723" cy="930606"/>
          </a:xfrm>
        </p:spPr>
        <p:txBody>
          <a:bodyPr/>
          <a:lstStyle/>
          <a:p>
            <a:r>
              <a:rPr lang="en-US" dirty="0"/>
              <a:t>Tax Impact 2023-2024 Budget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497345"/>
              </p:ext>
            </p:extLst>
          </p:nvPr>
        </p:nvGraphicFramePr>
        <p:xfrm>
          <a:off x="259249" y="1385254"/>
          <a:ext cx="11088689" cy="455420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5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4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8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6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3080">
                <a:tc>
                  <a:txBody>
                    <a:bodyPr/>
                    <a:lstStyle/>
                    <a:p>
                      <a:r>
                        <a:rPr lang="en-US" sz="2000" b="0" dirty="0"/>
                        <a:t>Annual Tax on a Home with the following: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2022-2023</a:t>
                      </a:r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2023-2024</a:t>
                      </a:r>
                    </a:p>
                    <a:p>
                      <a:pPr algn="ctr"/>
                      <a:endParaRPr lang="en-US" sz="20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Difference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616">
                <a:tc>
                  <a:txBody>
                    <a:bodyPr/>
                    <a:lstStyle/>
                    <a:p>
                      <a:r>
                        <a:rPr lang="en-US" sz="2000" dirty="0"/>
                        <a:t>Average Residential Assessment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$812,511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$972,356</a:t>
                      </a:r>
                    </a:p>
                    <a:p>
                      <a:pPr algn="r"/>
                      <a:endParaRPr lang="en-US" sz="2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$159,845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6122">
                <a:tc>
                  <a:txBody>
                    <a:bodyPr/>
                    <a:lstStyle/>
                    <a:p>
                      <a:r>
                        <a:rPr lang="en-US" sz="2000" dirty="0"/>
                        <a:t>Annual General Fund Tax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$3,042.04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$3,106.68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$64.64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3391">
                <a:tc>
                  <a:txBody>
                    <a:bodyPr/>
                    <a:lstStyle/>
                    <a:p>
                      <a:r>
                        <a:rPr lang="en-US" sz="2000" dirty="0"/>
                        <a:t>Annual School Tax (General &amp; Debt)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$3,122.48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$3,106.68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$(15.80)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8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404722" cy="4922710"/>
          </a:xfrm>
        </p:spPr>
        <p:txBody>
          <a:bodyPr>
            <a:normAutofit/>
          </a:bodyPr>
          <a:lstStyle/>
          <a:p>
            <a:r>
              <a:rPr lang="en-US" dirty="0"/>
              <a:t>Ensures fiscal responsibility, while addressing the needs of all students</a:t>
            </a:r>
          </a:p>
          <a:p>
            <a:r>
              <a:rPr lang="en-US" dirty="0"/>
              <a:t>Supports curriculum review and writing as per state mandates</a:t>
            </a:r>
          </a:p>
          <a:p>
            <a:r>
              <a:rPr lang="en-US" dirty="0"/>
              <a:t>Continues the implementation of NJ Student Learning Standards</a:t>
            </a:r>
          </a:p>
          <a:p>
            <a:r>
              <a:rPr lang="en-US" dirty="0"/>
              <a:t>Supports a strong technology program to enhance teaching and learning initiatives including a 1:1 student to device ratio for Grades K-8 and full-time </a:t>
            </a:r>
            <a:r>
              <a:rPr lang="en-US"/>
              <a:t>IT Coordinator</a:t>
            </a:r>
            <a:endParaRPr lang="en-US" dirty="0"/>
          </a:p>
          <a:p>
            <a:r>
              <a:rPr lang="en-US" dirty="0"/>
              <a:t>Provides resources and materials to enhance teaching and learning</a:t>
            </a:r>
          </a:p>
          <a:p>
            <a:r>
              <a:rPr lang="en-US" dirty="0"/>
              <a:t>Provides for staged Implementation of College and Career Readiness Program for Middle School Students</a:t>
            </a:r>
          </a:p>
          <a:p>
            <a:r>
              <a:rPr lang="en-US" dirty="0"/>
              <a:t>Provides rich professional development experiences for staff</a:t>
            </a:r>
          </a:p>
          <a:p>
            <a:r>
              <a:rPr lang="en-US" dirty="0"/>
              <a:t>Funding of first year priorities in the new Strategic Plan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Accomplishments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1103312" y="1482572"/>
            <a:ext cx="9177030" cy="4922710"/>
          </a:xfrm>
        </p:spPr>
        <p:txBody>
          <a:bodyPr>
            <a:normAutofit/>
          </a:bodyPr>
          <a:lstStyle/>
          <a:p>
            <a:r>
              <a:rPr lang="en-US" dirty="0"/>
              <a:t>Continues the district managed Extended School Year Program for special education students (ESY)</a:t>
            </a:r>
          </a:p>
          <a:p>
            <a:r>
              <a:rPr lang="en-US" dirty="0"/>
              <a:t>Provides for learning acceleration opportunities for students by continuing the Math and Literacy Intervention Academy (Period A and B) </a:t>
            </a:r>
          </a:p>
          <a:p>
            <a:r>
              <a:rPr lang="en-US" dirty="0"/>
              <a:t>Supports opportunities to support student social-emotional health</a:t>
            </a:r>
          </a:p>
          <a:p>
            <a:r>
              <a:rPr lang="en-US" dirty="0"/>
              <a:t>Continues to Support full-time School Guidance Counselor and part-time Parent Liaison</a:t>
            </a:r>
          </a:p>
          <a:p>
            <a:r>
              <a:rPr lang="en-US" dirty="0"/>
              <a:t>“Right Sizes” Staff for current enrollment and Instructional Program</a:t>
            </a:r>
          </a:p>
          <a:p>
            <a:r>
              <a:rPr lang="en-US" dirty="0"/>
              <a:t>Continues the process of necessary facility upgrades</a:t>
            </a:r>
          </a:p>
          <a:p>
            <a:r>
              <a:rPr lang="en-US" dirty="0"/>
              <a:t> Maintains extra/co-curricular and Sports programs for the 23/24 school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tx1"/>
                </a:solidFill>
                <a:latin typeface="+mn-lt"/>
              </a:rPr>
              <a:t>Bradley Beach Board of Education 2023-2024 Budget Timeline</a:t>
            </a:r>
            <a:r>
              <a:rPr lang="en-US" sz="4400" dirty="0">
                <a:solidFill>
                  <a:schemeClr val="tx1"/>
                </a:solidFill>
              </a:rPr>
              <a:t/>
            </a:r>
            <a:br>
              <a:rPr lang="en-US" sz="4400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1153806" y="2662520"/>
            <a:ext cx="8946541" cy="2859050"/>
          </a:xfrm>
        </p:spPr>
        <p:txBody>
          <a:bodyPr>
            <a:normAutofit/>
          </a:bodyPr>
          <a:lstStyle/>
          <a:p>
            <a:r>
              <a:rPr lang="en-US" sz="3200" dirty="0"/>
              <a:t>March 16: Preliminary Budget Adoption</a:t>
            </a:r>
          </a:p>
          <a:p>
            <a:r>
              <a:rPr lang="en-US" sz="3200" dirty="0"/>
              <a:t>March 29: Executive County Superintendent Approval</a:t>
            </a:r>
          </a:p>
          <a:p>
            <a:r>
              <a:rPr lang="en-US" sz="3200" dirty="0"/>
              <a:t>May 2: Public Hearing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512277" y="1459523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>
              <a:buFont typeface="Wingdings" pitchFamily="2" charset="2"/>
              <a:buNone/>
              <a:defRPr/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</a:rPr>
              <a:t> </a:t>
            </a:r>
            <a:endParaRPr lang="en-US" b="1" dirty="0">
              <a:solidFill>
                <a:srgbClr val="33CC33"/>
              </a:solidFill>
              <a:latin typeface="Comic Sans MS" pitchFamily="66" charset="0"/>
            </a:endParaRPr>
          </a:p>
          <a:p>
            <a:pPr>
              <a:defRPr/>
            </a:pPr>
            <a:endParaRPr lang="en-US" dirty="0">
              <a:solidFill>
                <a:srgbClr val="33CC33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08254" y="128726"/>
            <a:ext cx="9404723" cy="1400530"/>
          </a:xfrm>
        </p:spPr>
        <p:txBody>
          <a:bodyPr/>
          <a:lstStyle/>
          <a:p>
            <a:r>
              <a:rPr lang="en-US" dirty="0"/>
              <a:t>The 2023-2024  Budget Provides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387658" y="1158536"/>
            <a:ext cx="11416684" cy="5699464"/>
          </a:xfrm>
        </p:spPr>
        <p:txBody>
          <a:bodyPr>
            <a:normAutofit/>
          </a:bodyPr>
          <a:lstStyle/>
          <a:p>
            <a:r>
              <a:rPr lang="en-US" dirty="0"/>
              <a:t>Rigorous academic programs based on the New Jersey Student Learning Standards</a:t>
            </a:r>
          </a:p>
          <a:p>
            <a:r>
              <a:rPr lang="en-US" dirty="0"/>
              <a:t>Robust Professional Development opportunities for the staff, including summer institutes</a:t>
            </a:r>
          </a:p>
          <a:p>
            <a:r>
              <a:rPr lang="en-US" dirty="0"/>
              <a:t>Continued investment in research-based, educational best practices</a:t>
            </a:r>
          </a:p>
          <a:p>
            <a:r>
              <a:rPr lang="en-US" dirty="0"/>
              <a:t>Staffing and resources to support English Language Learner and Special Education communities</a:t>
            </a:r>
          </a:p>
          <a:p>
            <a:r>
              <a:rPr lang="en-US" dirty="0"/>
              <a:t>Continued support of Gifted and Talented Enrichment Program</a:t>
            </a:r>
          </a:p>
          <a:p>
            <a:r>
              <a:rPr lang="en-US" dirty="0"/>
              <a:t>Use of PEA funding to support full-day preschool classes</a:t>
            </a:r>
          </a:p>
          <a:p>
            <a:r>
              <a:rPr lang="en-US" dirty="0"/>
              <a:t>Continued funding to support the District’s Technology including online instruction and assessments</a:t>
            </a:r>
          </a:p>
          <a:p>
            <a:r>
              <a:rPr lang="en-US" dirty="0"/>
              <a:t>Providing educational resources for curriculum areas such as Science, English Language Arts, and Mathematics</a:t>
            </a:r>
          </a:p>
          <a:p>
            <a:r>
              <a:rPr lang="en-US" dirty="0"/>
              <a:t>Support of facility maintenance and improvements including updates to the second floor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2023-2024 Budget Provides </a:t>
            </a:r>
            <a:r>
              <a:rPr lang="en-US" sz="2400" dirty="0"/>
              <a:t>(continued)</a:t>
            </a:r>
            <a:endParaRPr lang="en-US" dirty="0"/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748205" y="1669002"/>
            <a:ext cx="10846031" cy="4864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Additional Resources to support districtwide Social and Emotional Learning Programs</a:t>
            </a:r>
          </a:p>
          <a:p>
            <a:r>
              <a:rPr lang="en-US" dirty="0"/>
              <a:t>Commitment to the continued support of best practices in Mathematics</a:t>
            </a:r>
          </a:p>
          <a:p>
            <a:r>
              <a:rPr lang="en-US" dirty="0"/>
              <a:t>Development of updating of curriculum as mandated by NJSLS, NJ State Code, and </a:t>
            </a:r>
            <a:r>
              <a:rPr lang="en-US" sz="2100" dirty="0"/>
              <a:t>New Jersey Quality Single Accountability Continuum</a:t>
            </a:r>
            <a:r>
              <a:rPr lang="en-US" dirty="0"/>
              <a:t> Requirements</a:t>
            </a:r>
          </a:p>
          <a:p>
            <a:r>
              <a:rPr lang="en-US" dirty="0"/>
              <a:t>Staged Implementation of College and Career Readiness Program for Middle School Students</a:t>
            </a:r>
          </a:p>
          <a:p>
            <a:r>
              <a:rPr lang="en-US" dirty="0"/>
              <a:t>Funding of first year priorities in the new Strategic Plan</a:t>
            </a:r>
          </a:p>
          <a:p>
            <a:r>
              <a:rPr lang="en-US" dirty="0"/>
              <a:t>Commitment to the use of benchmark assessments to utilize data to monitor student achievement</a:t>
            </a:r>
          </a:p>
          <a:p>
            <a:r>
              <a:rPr lang="en-US" dirty="0"/>
              <a:t>Allocates staffing in the support of Reading Intervention</a:t>
            </a:r>
          </a:p>
          <a:p>
            <a:r>
              <a:rPr lang="en-US" dirty="0"/>
              <a:t>Although there will be an increase in current class sizes at some grade levels, maintains “small” Class Sizes</a:t>
            </a:r>
          </a:p>
          <a:p>
            <a:r>
              <a:rPr lang="en-US" dirty="0"/>
              <a:t>Maintains Home School Liaison Position (part time)</a:t>
            </a:r>
          </a:p>
          <a:p>
            <a:r>
              <a:rPr lang="en-US" dirty="0"/>
              <a:t>Maintains Field Trips</a:t>
            </a:r>
          </a:p>
          <a:p>
            <a:r>
              <a:rPr lang="en-US" dirty="0"/>
              <a:t>Maintains all athletics and arts program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88910" y="429272"/>
            <a:ext cx="11414205" cy="1257485"/>
          </a:xfrm>
        </p:spPr>
        <p:txBody>
          <a:bodyPr/>
          <a:lstStyle/>
          <a:p>
            <a:pPr algn="ctr"/>
            <a:r>
              <a:rPr lang="en-US" sz="4000" dirty="0"/>
              <a:t>Major Factors Impacting the School Budget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976544" y="1411550"/>
            <a:ext cx="9987378" cy="4696287"/>
          </a:xfrm>
        </p:spPr>
        <p:txBody>
          <a:bodyPr>
            <a:normAutofit/>
          </a:bodyPr>
          <a:lstStyle/>
          <a:p>
            <a:r>
              <a:rPr lang="en-US" sz="3300" dirty="0"/>
              <a:t>Legislation Impacting 2023-2024 Budget </a:t>
            </a:r>
          </a:p>
          <a:p>
            <a:pPr lvl="1"/>
            <a:r>
              <a:rPr lang="en-US" sz="3000" dirty="0"/>
              <a:t>Tax Levy Cap (Limits the increase in the tax levy to 2%)</a:t>
            </a:r>
          </a:p>
          <a:p>
            <a:pPr lvl="1"/>
            <a:r>
              <a:rPr lang="en-US" sz="3000" dirty="0"/>
              <a:t>NJ Senate Bill 2 (S2) FY 23-24 is year 6 of a 7 year phase in</a:t>
            </a:r>
          </a:p>
          <a:p>
            <a:pPr lvl="1"/>
            <a:r>
              <a:rPr lang="en-US" sz="3000" dirty="0"/>
              <a:t>NJ Senate Bill 3732 (Fiscal Year 2023 Supplemental Stabilization Aid</a:t>
            </a:r>
            <a:r>
              <a:rPr lang="en-US" sz="3000" dirty="0" smtClean="0"/>
              <a:t>)</a:t>
            </a:r>
          </a:p>
          <a:p>
            <a:pPr lvl="1"/>
            <a:r>
              <a:rPr lang="en-US" sz="3000" dirty="0" smtClean="0"/>
              <a:t>Federal Stimulus funds ending September 2024</a:t>
            </a:r>
            <a:endParaRPr lang="en-US" sz="3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3726" cy="1358327"/>
          </a:xfrm>
        </p:spPr>
        <p:txBody>
          <a:bodyPr/>
          <a:lstStyle/>
          <a:p>
            <a:r>
              <a:rPr lang="en-US" sz="3600" dirty="0"/>
              <a:t>Major Factors Impacting the School Budget</a:t>
            </a:r>
          </a:p>
        </p:txBody>
      </p:sp>
      <p:sp>
        <p:nvSpPr>
          <p:cNvPr id="5" name="Rectangle 2"/>
          <p:cNvSpPr>
            <a:spLocks noGrp="1"/>
          </p:cNvSpPr>
          <p:nvPr>
            <p:ph idx="1"/>
          </p:nvPr>
        </p:nvSpPr>
        <p:spPr>
          <a:xfrm>
            <a:off x="748206" y="1526960"/>
            <a:ext cx="10797684" cy="500700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Declining Enrollment</a:t>
            </a:r>
          </a:p>
          <a:p>
            <a:pPr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914400" algn="l"/>
              </a:tabLst>
            </a:pPr>
            <a:r>
              <a:rPr lang="en-US" sz="1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ESSER Grants Ending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Many Positions in Grant needed to move out of grant into general fund to prevent “cliff” in 24-25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Move some positions moving out of the grant include: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Technology specialist, class aides, the Basic Skills teacher, one of our interventionists (multiple certifications and is bilingual), part of guidance counselor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16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Inflationary times affect on Fixed Costs</a:t>
            </a:r>
            <a:endParaRPr lang="en-US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Salary </a:t>
            </a:r>
            <a:r>
              <a:rPr lang="en-US" sz="1600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3.55% 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Salary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Tuition (HS) Increases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Benefits (Health </a:t>
            </a:r>
            <a:r>
              <a:rPr lang="en-US" sz="1600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Insurance/Property/Workers Compensation)</a:t>
            </a: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kern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Supplies </a:t>
            </a: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/ Materials / Subscriptions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0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3726" cy="1358327"/>
          </a:xfrm>
        </p:spPr>
        <p:txBody>
          <a:bodyPr/>
          <a:lstStyle/>
          <a:p>
            <a:r>
              <a:rPr lang="en-US" sz="3600" dirty="0"/>
              <a:t>Major Factors Impacting the School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10A9F-F0E2-BBA6-34A9-ADB1FFEBC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982" y="1131881"/>
            <a:ext cx="5332998" cy="6220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Enrollment Vs. Staffing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963EAB0-3385-EDB3-E5D8-470E53D9F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2" y="1941279"/>
            <a:ext cx="4973454" cy="410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F66A6C8-7FB7-76A2-0D0E-A8F569E7A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974" y="1941280"/>
            <a:ext cx="6266609" cy="410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47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33726" cy="1358327"/>
          </a:xfrm>
        </p:spPr>
        <p:txBody>
          <a:bodyPr/>
          <a:lstStyle/>
          <a:p>
            <a:r>
              <a:rPr lang="en-US" sz="3600" dirty="0"/>
              <a:t>Major Factors Impacting the School Budget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0A86FD0-DD54-475D-4D51-0509EA569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466" y="1411550"/>
            <a:ext cx="9417015" cy="4799163"/>
          </a:xfrm>
        </p:spPr>
        <p:txBody>
          <a:bodyPr>
            <a:normAutofit/>
          </a:bodyPr>
          <a:lstStyle/>
          <a:p>
            <a:pPr fontAlgn="base">
              <a:lnSpc>
                <a:spcPct val="15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dirty="0"/>
              <a:t>Cuts to Supply and other Budget Lines</a:t>
            </a:r>
          </a:p>
          <a:p>
            <a:pPr fontAlgn="base">
              <a:lnSpc>
                <a:spcPct val="15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dirty="0"/>
              <a:t>“Right-Size” the staff for current enrollment </a:t>
            </a:r>
          </a:p>
          <a:p>
            <a:pPr fontAlgn="base">
              <a:lnSpc>
                <a:spcPct val="150000"/>
              </a:lnSpc>
              <a:spcBef>
                <a:spcPts val="0"/>
              </a:spcBef>
              <a:buSzPts val="1000"/>
              <a:tabLst>
                <a:tab pos="457200" algn="l"/>
              </a:tabLst>
            </a:pPr>
            <a:r>
              <a:rPr lang="en-US" dirty="0"/>
              <a:t>Create Healthy Class Sizes </a:t>
            </a:r>
          </a:p>
          <a:p>
            <a:pPr marL="800100" lvl="1" indent="-342900" fontAlgn="base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/>
              <a:t>Research definitely shows that “small” class sizes positively impact student achievement - but “small” class size studied is usually 15-22 students.</a:t>
            </a:r>
          </a:p>
          <a:p>
            <a:r>
              <a:rPr lang="en-US" dirty="0"/>
              <a:t>Continued Low Student to Teacher Ratio</a:t>
            </a:r>
          </a:p>
          <a:p>
            <a:pPr lvl="1"/>
            <a:r>
              <a:rPr lang="en-US" dirty="0"/>
              <a:t>BBES Student - Teacher Ratio 7:1 (State Average 12:1) </a:t>
            </a:r>
          </a:p>
          <a:p>
            <a:r>
              <a:rPr lang="en-US" dirty="0"/>
              <a:t>Staffing is large part of the budget </a:t>
            </a:r>
          </a:p>
          <a:p>
            <a:pPr lvl="1"/>
            <a:r>
              <a:rPr lang="en-US" dirty="0"/>
              <a:t>Impact on Budget from salary, benefits, etc.</a:t>
            </a:r>
          </a:p>
          <a:p>
            <a:pPr lvl="2"/>
            <a:r>
              <a:rPr lang="en-US" dirty="0"/>
              <a:t>Eliminate Non- Instructional and Instructional Positions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51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Fund Revenues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367841"/>
              </p:ext>
            </p:extLst>
          </p:nvPr>
        </p:nvGraphicFramePr>
        <p:xfrm>
          <a:off x="751620" y="1212557"/>
          <a:ext cx="10760442" cy="509642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9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5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6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581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2022-2023 Revised Revenues</a:t>
                      </a:r>
                      <a:r>
                        <a:rPr lang="en-US" sz="1800" b="0" baseline="0" dirty="0"/>
                        <a:t> (as of 2/1/23)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/>
                        <a:t>2023-2024</a:t>
                      </a:r>
                      <a:r>
                        <a:rPr lang="en-US" sz="1800" b="0" baseline="0" dirty="0"/>
                        <a:t> Proposed Revenues</a:t>
                      </a:r>
                      <a:endParaRPr lang="en-US" sz="1800" b="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State Aid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$581,139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$461,097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Fund Balance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370,085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391,838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 Maintenance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 Reserve.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Withdrawal</a:t>
                      </a:r>
                      <a:r>
                        <a:rPr lang="en-US" sz="1800" baseline="0" dirty="0"/>
                        <a:t> Capital Reserve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Unrestricted Miscellaneous</a:t>
                      </a:r>
                      <a:r>
                        <a:rPr lang="en-US" sz="1800" baseline="0" dirty="0"/>
                        <a:t> Revenue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14,750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14,750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Tuition From</a:t>
                      </a:r>
                      <a:r>
                        <a:rPr lang="en-US" sz="1800" baseline="0" dirty="0"/>
                        <a:t> Individuals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15,250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15,250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5260">
                <a:tc>
                  <a:txBody>
                    <a:bodyPr/>
                    <a:lstStyle/>
                    <a:p>
                      <a:r>
                        <a:rPr lang="en-US" sz="1800" dirty="0"/>
                        <a:t>Adjustment</a:t>
                      </a:r>
                      <a:r>
                        <a:rPr lang="en-US" sz="1800" baseline="0" dirty="0"/>
                        <a:t> for Prior Year Encumbrances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33,526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n/a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Tax Levy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6,575,110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sng" dirty="0"/>
                        <a:t>6,706,612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478">
                <a:tc>
                  <a:txBody>
                    <a:bodyPr/>
                    <a:lstStyle/>
                    <a:p>
                      <a:r>
                        <a:rPr lang="en-US" sz="1800" dirty="0"/>
                        <a:t>Total General</a:t>
                      </a:r>
                      <a:r>
                        <a:rPr lang="en-US" sz="1800" baseline="0" dirty="0"/>
                        <a:t> Fund</a:t>
                      </a:r>
                      <a:endParaRPr lang="en-US" sz="18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$7,589,860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$7,589,547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F7BC3D-343D-4DA0-9250-F5099A56683F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F79BA7C2-4A1B-4334-9242-10ABBE6BB2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E313E4-9D2E-4DE5-8A91-B07E8A8D6A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28980</TotalTime>
  <Words>1129</Words>
  <Application>Microsoft Office PowerPoint</Application>
  <PresentationFormat>Widescreen</PresentationFormat>
  <Paragraphs>233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Comic Sans MS</vt:lpstr>
      <vt:lpstr>Symbol</vt:lpstr>
      <vt:lpstr>Times New Roman</vt:lpstr>
      <vt:lpstr>Wingdings</vt:lpstr>
      <vt:lpstr>Wingdings 3</vt:lpstr>
      <vt:lpstr>Ion</vt:lpstr>
      <vt:lpstr>Bradley Beach Board of Education</vt:lpstr>
      <vt:lpstr>Bradley Beach Board of Education 2023-2024 Budget Timeline </vt:lpstr>
      <vt:lpstr>The 2023-2024  Budget Provides</vt:lpstr>
      <vt:lpstr>The 2023-2024 Budget Provides (continued)</vt:lpstr>
      <vt:lpstr>Major Factors Impacting the School Budget</vt:lpstr>
      <vt:lpstr>Major Factors Impacting the School Budget</vt:lpstr>
      <vt:lpstr>Major Factors Impacting the School Budget</vt:lpstr>
      <vt:lpstr>Major Factors Impacting the School Budget</vt:lpstr>
      <vt:lpstr>General Fund Revenues</vt:lpstr>
      <vt:lpstr>General Fund Balance</vt:lpstr>
      <vt:lpstr>General Fund Appropriations</vt:lpstr>
      <vt:lpstr>Advertised Appropriations</vt:lpstr>
      <vt:lpstr>Advertised Appropriations</vt:lpstr>
      <vt:lpstr>Advertised Appropriations</vt:lpstr>
      <vt:lpstr>Advertised Capital Outlay Appropriations</vt:lpstr>
      <vt:lpstr>Budget Summary Comparison 2022-2023 vs 2023-2024</vt:lpstr>
      <vt:lpstr>Tax Impact 2023-2024 Budget</vt:lpstr>
      <vt:lpstr>Budget Accomplishments</vt:lpstr>
      <vt:lpstr>Budget Accomplishments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Name</dc:title>
  <dc:creator>Summer</dc:creator>
  <cp:lastModifiedBy>Dave Tonzola</cp:lastModifiedBy>
  <cp:revision>120</cp:revision>
  <cp:lastPrinted>2023-05-02T14:25:04Z</cp:lastPrinted>
  <dcterms:created xsi:type="dcterms:W3CDTF">2013-04-05T19:56:08Z</dcterms:created>
  <dcterms:modified xsi:type="dcterms:W3CDTF">2023-05-02T15:18:47Z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  <property fmtid="{D5CDD505-2E9C-101B-9397-08002B2CF9AE}" pid="3" name="IsMyDocuments">
    <vt:bool>true</vt:bool>
  </property>
</Properties>
</file>